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media/image4.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7" r:id="rId2"/>
    <p:sldId id="468" r:id="rId3"/>
    <p:sldId id="284" r:id="rId4"/>
    <p:sldId id="256" r:id="rId5"/>
    <p:sldId id="469" r:id="rId6"/>
    <p:sldId id="470" r:id="rId7"/>
    <p:sldId id="259" r:id="rId8"/>
    <p:sldId id="260" r:id="rId9"/>
    <p:sldId id="261" r:id="rId10"/>
    <p:sldId id="262" r:id="rId11"/>
    <p:sldId id="263" r:id="rId12"/>
    <p:sldId id="471" r:id="rId13"/>
    <p:sldId id="472" r:id="rId14"/>
    <p:sldId id="353" r:id="rId15"/>
    <p:sldId id="354" r:id="rId16"/>
    <p:sldId id="355" r:id="rId17"/>
    <p:sldId id="356" r:id="rId18"/>
    <p:sldId id="357" r:id="rId19"/>
    <p:sldId id="358" r:id="rId20"/>
    <p:sldId id="359" r:id="rId21"/>
    <p:sldId id="360" r:id="rId22"/>
    <p:sldId id="361" r:id="rId23"/>
    <p:sldId id="362" r:id="rId24"/>
    <p:sldId id="363" r:id="rId25"/>
    <p:sldId id="364" r:id="rId26"/>
    <p:sldId id="365" r:id="rId27"/>
    <p:sldId id="366" r:id="rId28"/>
    <p:sldId id="367" r:id="rId29"/>
    <p:sldId id="368" r:id="rId30"/>
    <p:sldId id="369" r:id="rId31"/>
    <p:sldId id="370" r:id="rId32"/>
    <p:sldId id="371" r:id="rId33"/>
    <p:sldId id="372" r:id="rId34"/>
    <p:sldId id="473" r:id="rId35"/>
    <p:sldId id="474" r:id="rId36"/>
    <p:sldId id="475" r:id="rId37"/>
    <p:sldId id="476" r:id="rId38"/>
    <p:sldId id="477" r:id="rId39"/>
    <p:sldId id="478" r:id="rId40"/>
    <p:sldId id="479" r:id="rId41"/>
    <p:sldId id="480" r:id="rId42"/>
    <p:sldId id="481" r:id="rId43"/>
    <p:sldId id="264" r:id="rId44"/>
    <p:sldId id="265" r:id="rId45"/>
    <p:sldId id="266" r:id="rId46"/>
    <p:sldId id="267" r:id="rId47"/>
    <p:sldId id="268" r:id="rId48"/>
    <p:sldId id="269" r:id="rId49"/>
    <p:sldId id="270" r:id="rId50"/>
    <p:sldId id="482" r:id="rId51"/>
    <p:sldId id="272" r:id="rId52"/>
    <p:sldId id="273" r:id="rId53"/>
    <p:sldId id="274" r:id="rId54"/>
    <p:sldId id="271" r:id="rId5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0000"/>
    <a:srgbClr val="7F7F7F"/>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drian\Documents\SKA%20Documents\Communications\CERN%20Book%20Chapter%202021\Bibliometric%20Indicator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8889769795898614E-2"/>
          <c:y val="2.2224488331666365E-2"/>
          <c:w val="0.67869709728307104"/>
          <c:h val="0.88825430583849596"/>
        </c:manualLayout>
      </c:layout>
      <c:bubbleChart>
        <c:varyColors val="0"/>
        <c:ser>
          <c:idx val="0"/>
          <c:order val="0"/>
          <c:tx>
            <c:strRef>
              <c:f>Sheet1!$A$7</c:f>
              <c:strCache>
                <c:ptCount val="1"/>
                <c:pt idx="0">
                  <c:v>Astronomy &amp; Astrophysics</c:v>
                </c:pt>
              </c:strCache>
            </c:strRef>
          </c:tx>
          <c:spPr>
            <a:solidFill>
              <a:schemeClr val="accent1">
                <a:alpha val="75000"/>
              </a:schemeClr>
            </a:solidFill>
            <a:ln w="25400">
              <a:noFill/>
            </a:ln>
            <a:effectLst/>
          </c:spPr>
          <c:invertIfNegative val="0"/>
          <c:dLbls>
            <c:dLbl>
              <c:idx val="0"/>
              <c:tx>
                <c:rich>
                  <a:bodyPr/>
                  <a:lstStyle/>
                  <a:p>
                    <a:fld id="{6B743CAA-9D96-46DB-94B9-99C9F8254E52}" type="CELLRANGE">
                      <a:rPr lang="en-US"/>
                      <a:pPr/>
                      <a:t>[CELLRANGE]</a:t>
                    </a:fld>
                    <a:endParaRPr lang="en-AU"/>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CB6B-4E5A-8CAF-1B0A5629D93A}"/>
                </c:ext>
              </c:extLst>
            </c:dLbl>
            <c:dLbl>
              <c:idx val="1"/>
              <c:tx>
                <c:rich>
                  <a:bodyPr/>
                  <a:lstStyle/>
                  <a:p>
                    <a:fld id="{18E3D106-5162-4D89-9811-5B43B61E6F1D}" type="CELLRANGE">
                      <a:rPr lang="en-AU"/>
                      <a:pPr/>
                      <a:t>[CELLRANGE]</a:t>
                    </a:fld>
                    <a:endParaRPr lang="en-AU"/>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CB6B-4E5A-8CAF-1B0A5629D93A}"/>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Sheet1!$B$7:$C$7</c:f>
              <c:numCache>
                <c:formatCode>General</c:formatCode>
                <c:ptCount val="2"/>
                <c:pt idx="0">
                  <c:v>1.4019999999999999</c:v>
                </c:pt>
                <c:pt idx="1">
                  <c:v>2.7570000000000001</c:v>
                </c:pt>
              </c:numCache>
            </c:numRef>
          </c:xVal>
          <c:yVal>
            <c:numRef>
              <c:f>Sheet1!$D$7:$E$7</c:f>
              <c:numCache>
                <c:formatCode>General</c:formatCode>
                <c:ptCount val="2"/>
                <c:pt idx="0">
                  <c:v>1.1000000000000001</c:v>
                </c:pt>
                <c:pt idx="1">
                  <c:v>2.02</c:v>
                </c:pt>
              </c:numCache>
            </c:numRef>
          </c:yVal>
          <c:bubbleSize>
            <c:numRef>
              <c:f>Sheet1!$F$7:$G$7</c:f>
              <c:numCache>
                <c:formatCode>General</c:formatCode>
                <c:ptCount val="2"/>
                <c:pt idx="0">
                  <c:v>381</c:v>
                </c:pt>
                <c:pt idx="1">
                  <c:v>1590</c:v>
                </c:pt>
              </c:numCache>
            </c:numRef>
          </c:bubbleSize>
          <c:bubble3D val="0"/>
          <c:extLst>
            <c:ext xmlns:c15="http://schemas.microsoft.com/office/drawing/2012/chart" uri="{02D57815-91ED-43cb-92C2-25804820EDAC}">
              <c15:datalabelsRange>
                <c15:f>Sheet1!$B$5:$C$5</c15:f>
                <c15:dlblRangeCache>
                  <c:ptCount val="2"/>
                  <c:pt idx="0">
                    <c:v>2007</c:v>
                  </c:pt>
                  <c:pt idx="1">
                    <c:v>2017</c:v>
                  </c:pt>
                </c15:dlblRangeCache>
              </c15:datalabelsRange>
            </c:ext>
            <c:ext xmlns:c16="http://schemas.microsoft.com/office/drawing/2014/chart" uri="{C3380CC4-5D6E-409C-BE32-E72D297353CC}">
              <c16:uniqueId val="{00000002-CB6B-4E5A-8CAF-1B0A5629D93A}"/>
            </c:ext>
          </c:extLst>
        </c:ser>
        <c:ser>
          <c:idx val="1"/>
          <c:order val="1"/>
          <c:tx>
            <c:strRef>
              <c:f>Sheet1!$A$8</c:f>
              <c:strCache>
                <c:ptCount val="1"/>
                <c:pt idx="0">
                  <c:v>Physics, Particles &amp; Fields</c:v>
                </c:pt>
              </c:strCache>
            </c:strRef>
          </c:tx>
          <c:spPr>
            <a:solidFill>
              <a:schemeClr val="accent2">
                <a:alpha val="75000"/>
              </a:schemeClr>
            </a:solidFill>
            <a:ln w="25400">
              <a:noFill/>
            </a:ln>
            <a:effectLst/>
          </c:spPr>
          <c:invertIfNegative val="0"/>
          <c:dLbls>
            <c:dLbl>
              <c:idx val="0"/>
              <c:tx>
                <c:rich>
                  <a:bodyPr/>
                  <a:lstStyle/>
                  <a:p>
                    <a:fld id="{3149A345-BD35-4A95-A76C-7E2BAF23B58A}" type="CELLRANGE">
                      <a:rPr lang="en-US"/>
                      <a:pPr/>
                      <a:t>[CELLRANGE]</a:t>
                    </a:fld>
                    <a:endParaRPr lang="en-AU"/>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CB6B-4E5A-8CAF-1B0A5629D93A}"/>
                </c:ext>
              </c:extLst>
            </c:dLbl>
            <c:dLbl>
              <c:idx val="1"/>
              <c:tx>
                <c:rich>
                  <a:bodyPr/>
                  <a:lstStyle/>
                  <a:p>
                    <a:fld id="{6244274A-DE73-41F0-8DC9-074A5CDAE6FA}" type="CELLRANGE">
                      <a:rPr lang="en-AU"/>
                      <a:pPr/>
                      <a:t>[CELLRANGE]</a:t>
                    </a:fld>
                    <a:endParaRPr lang="en-AU"/>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CB6B-4E5A-8CAF-1B0A5629D93A}"/>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Sheet1!$B$8:$C$8</c:f>
              <c:numCache>
                <c:formatCode>General</c:formatCode>
                <c:ptCount val="2"/>
                <c:pt idx="0">
                  <c:v>0.7</c:v>
                </c:pt>
                <c:pt idx="1">
                  <c:v>2.2450000000000001</c:v>
                </c:pt>
              </c:numCache>
            </c:numRef>
          </c:xVal>
          <c:yVal>
            <c:numRef>
              <c:f>Sheet1!$D$8:$E$8</c:f>
              <c:numCache>
                <c:formatCode>General</c:formatCode>
                <c:ptCount val="2"/>
                <c:pt idx="0">
                  <c:v>1.24</c:v>
                </c:pt>
                <c:pt idx="1">
                  <c:v>1.77</c:v>
                </c:pt>
              </c:numCache>
            </c:numRef>
          </c:yVal>
          <c:bubbleSize>
            <c:numRef>
              <c:f>Sheet1!$F$8:$G$8</c:f>
              <c:numCache>
                <c:formatCode>General</c:formatCode>
                <c:ptCount val="2"/>
                <c:pt idx="0">
                  <c:v>108</c:v>
                </c:pt>
                <c:pt idx="1">
                  <c:v>771</c:v>
                </c:pt>
              </c:numCache>
            </c:numRef>
          </c:bubbleSize>
          <c:bubble3D val="0"/>
          <c:extLst>
            <c:ext xmlns:c15="http://schemas.microsoft.com/office/drawing/2012/chart" uri="{02D57815-91ED-43cb-92C2-25804820EDAC}">
              <c15:datalabelsRange>
                <c15:f>Sheet1!$B$5:$C$5</c15:f>
                <c15:dlblRangeCache>
                  <c:ptCount val="2"/>
                  <c:pt idx="0">
                    <c:v>2007</c:v>
                  </c:pt>
                  <c:pt idx="1">
                    <c:v>2017</c:v>
                  </c:pt>
                </c15:dlblRangeCache>
              </c15:datalabelsRange>
            </c:ext>
            <c:ext xmlns:c16="http://schemas.microsoft.com/office/drawing/2014/chart" uri="{C3380CC4-5D6E-409C-BE32-E72D297353CC}">
              <c16:uniqueId val="{00000005-CB6B-4E5A-8CAF-1B0A5629D93A}"/>
            </c:ext>
          </c:extLst>
        </c:ser>
        <c:ser>
          <c:idx val="2"/>
          <c:order val="2"/>
          <c:tx>
            <c:strRef>
              <c:f>Sheet1!$A$9</c:f>
              <c:strCache>
                <c:ptCount val="1"/>
                <c:pt idx="0">
                  <c:v>Physics, Applied</c:v>
                </c:pt>
              </c:strCache>
            </c:strRef>
          </c:tx>
          <c:spPr>
            <a:solidFill>
              <a:schemeClr val="accent3">
                <a:alpha val="75000"/>
              </a:schemeClr>
            </a:solidFill>
            <a:ln w="25400">
              <a:noFill/>
            </a:ln>
            <a:effectLst/>
          </c:spPr>
          <c:invertIfNegative val="0"/>
          <c:dLbls>
            <c:dLbl>
              <c:idx val="0"/>
              <c:tx>
                <c:rich>
                  <a:bodyPr/>
                  <a:lstStyle/>
                  <a:p>
                    <a:fld id="{7C4B860E-F889-4523-AC74-04B01FA9814D}" type="CELLRANGE">
                      <a:rPr lang="en-US"/>
                      <a:pPr/>
                      <a:t>[CELLRANGE]</a:t>
                    </a:fld>
                    <a:endParaRPr lang="en-AU"/>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CB6B-4E5A-8CAF-1B0A5629D93A}"/>
                </c:ext>
              </c:extLst>
            </c:dLbl>
            <c:dLbl>
              <c:idx val="1"/>
              <c:tx>
                <c:rich>
                  <a:bodyPr/>
                  <a:lstStyle/>
                  <a:p>
                    <a:fld id="{91E762DC-1BFB-492B-968E-B8C2D47A2E7D}" type="CELLRANGE">
                      <a:rPr lang="en-AU"/>
                      <a:pPr/>
                      <a:t>[CELLRANGE]</a:t>
                    </a:fld>
                    <a:endParaRPr lang="en-AU"/>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CB6B-4E5A-8CAF-1B0A5629D93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Sheet1!$B$9:$C$9</c:f>
              <c:numCache>
                <c:formatCode>General</c:formatCode>
                <c:ptCount val="2"/>
                <c:pt idx="0">
                  <c:v>0.17899999999999999</c:v>
                </c:pt>
                <c:pt idx="1">
                  <c:v>0.33900000000000002</c:v>
                </c:pt>
              </c:numCache>
            </c:numRef>
          </c:xVal>
          <c:yVal>
            <c:numRef>
              <c:f>Sheet1!$D$9:$E$9</c:f>
              <c:numCache>
                <c:formatCode>General</c:formatCode>
                <c:ptCount val="2"/>
                <c:pt idx="0">
                  <c:v>0.8</c:v>
                </c:pt>
                <c:pt idx="1">
                  <c:v>0.89</c:v>
                </c:pt>
              </c:numCache>
            </c:numRef>
          </c:yVal>
          <c:bubbleSize>
            <c:numRef>
              <c:f>Sheet1!$F$9:$G$9</c:f>
              <c:numCache>
                <c:formatCode>General</c:formatCode>
                <c:ptCount val="2"/>
                <c:pt idx="0">
                  <c:v>111</c:v>
                </c:pt>
                <c:pt idx="1">
                  <c:v>537</c:v>
                </c:pt>
              </c:numCache>
            </c:numRef>
          </c:bubbleSize>
          <c:bubble3D val="0"/>
          <c:extLst>
            <c:ext xmlns:c15="http://schemas.microsoft.com/office/drawing/2012/chart" uri="{02D57815-91ED-43cb-92C2-25804820EDAC}">
              <c15:datalabelsRange>
                <c15:f>Sheet1!$B$5:$C$5</c15:f>
                <c15:dlblRangeCache>
                  <c:ptCount val="2"/>
                  <c:pt idx="0">
                    <c:v>2007</c:v>
                  </c:pt>
                  <c:pt idx="1">
                    <c:v>2017</c:v>
                  </c:pt>
                </c15:dlblRangeCache>
              </c15:datalabelsRange>
            </c:ext>
            <c:ext xmlns:c16="http://schemas.microsoft.com/office/drawing/2014/chart" uri="{C3380CC4-5D6E-409C-BE32-E72D297353CC}">
              <c16:uniqueId val="{00000008-CB6B-4E5A-8CAF-1B0A5629D93A}"/>
            </c:ext>
          </c:extLst>
        </c:ser>
        <c:ser>
          <c:idx val="3"/>
          <c:order val="3"/>
          <c:tx>
            <c:strRef>
              <c:f>Sheet1!$A$10</c:f>
              <c:strCache>
                <c:ptCount val="1"/>
                <c:pt idx="0">
                  <c:v>Physics, Condensed Matter</c:v>
                </c:pt>
              </c:strCache>
            </c:strRef>
          </c:tx>
          <c:spPr>
            <a:solidFill>
              <a:schemeClr val="accent4">
                <a:alpha val="75000"/>
              </a:schemeClr>
            </a:solidFill>
            <a:ln w="25400">
              <a:noFill/>
            </a:ln>
            <a:effectLst/>
          </c:spPr>
          <c:invertIfNegative val="0"/>
          <c:dLbls>
            <c:dLbl>
              <c:idx val="0"/>
              <c:tx>
                <c:rich>
                  <a:bodyPr/>
                  <a:lstStyle/>
                  <a:p>
                    <a:fld id="{2CB939D6-9A57-4B26-9A40-097DD2C2933C}" type="CELLRANGE">
                      <a:rPr lang="en-US"/>
                      <a:pPr/>
                      <a:t>[CELLRANGE]</a:t>
                    </a:fld>
                    <a:endParaRPr lang="en-AU"/>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CB6B-4E5A-8CAF-1B0A5629D93A}"/>
                </c:ext>
              </c:extLst>
            </c:dLbl>
            <c:dLbl>
              <c:idx val="1"/>
              <c:tx>
                <c:rich>
                  <a:bodyPr/>
                  <a:lstStyle/>
                  <a:p>
                    <a:fld id="{315F41EA-46A8-494D-98BE-E10BA4FB4B79}" type="CELLRANGE">
                      <a:rPr lang="en-AU"/>
                      <a:pPr/>
                      <a:t>[CELLRANGE]</a:t>
                    </a:fld>
                    <a:endParaRPr lang="en-AU"/>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CB6B-4E5A-8CAF-1B0A5629D93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Sheet1!$B$10:$C$10</c:f>
              <c:numCache>
                <c:formatCode>General</c:formatCode>
                <c:ptCount val="2"/>
                <c:pt idx="0">
                  <c:v>0.28499999999999998</c:v>
                </c:pt>
                <c:pt idx="1">
                  <c:v>0.48799999999999999</c:v>
                </c:pt>
              </c:numCache>
            </c:numRef>
          </c:xVal>
          <c:yVal>
            <c:numRef>
              <c:f>Sheet1!$D$10:$E$10</c:f>
              <c:numCache>
                <c:formatCode>General</c:formatCode>
                <c:ptCount val="2"/>
                <c:pt idx="0">
                  <c:v>0.71</c:v>
                </c:pt>
                <c:pt idx="1">
                  <c:v>0.91</c:v>
                </c:pt>
              </c:numCache>
            </c:numRef>
          </c:yVal>
          <c:bubbleSize>
            <c:numRef>
              <c:f>Sheet1!$F$10:$G$10</c:f>
              <c:numCache>
                <c:formatCode>General</c:formatCode>
                <c:ptCount val="2"/>
                <c:pt idx="0">
                  <c:v>102</c:v>
                </c:pt>
                <c:pt idx="1">
                  <c:v>394</c:v>
                </c:pt>
              </c:numCache>
            </c:numRef>
          </c:bubbleSize>
          <c:bubble3D val="0"/>
          <c:extLst>
            <c:ext xmlns:c15="http://schemas.microsoft.com/office/drawing/2012/chart" uri="{02D57815-91ED-43cb-92C2-25804820EDAC}">
              <c15:datalabelsRange>
                <c15:f>Sheet1!$B$5:$C$5</c15:f>
                <c15:dlblRangeCache>
                  <c:ptCount val="2"/>
                  <c:pt idx="0">
                    <c:v>2007</c:v>
                  </c:pt>
                  <c:pt idx="1">
                    <c:v>2017</c:v>
                  </c:pt>
                </c15:dlblRangeCache>
              </c15:datalabelsRange>
            </c:ext>
            <c:ext xmlns:c16="http://schemas.microsoft.com/office/drawing/2014/chart" uri="{C3380CC4-5D6E-409C-BE32-E72D297353CC}">
              <c16:uniqueId val="{0000000B-CB6B-4E5A-8CAF-1B0A5629D93A}"/>
            </c:ext>
          </c:extLst>
        </c:ser>
        <c:ser>
          <c:idx val="4"/>
          <c:order val="4"/>
          <c:tx>
            <c:strRef>
              <c:f>Sheet1!$A$11</c:f>
              <c:strCache>
                <c:ptCount val="1"/>
                <c:pt idx="0">
                  <c:v>Physics, Multidisciplinary</c:v>
                </c:pt>
              </c:strCache>
            </c:strRef>
          </c:tx>
          <c:spPr>
            <a:solidFill>
              <a:schemeClr val="accent5">
                <a:alpha val="75000"/>
              </a:schemeClr>
            </a:solidFill>
            <a:ln w="25400">
              <a:noFill/>
            </a:ln>
            <a:effectLst/>
          </c:spPr>
          <c:invertIfNegative val="0"/>
          <c:dLbls>
            <c:dLbl>
              <c:idx val="0"/>
              <c:tx>
                <c:rich>
                  <a:bodyPr/>
                  <a:lstStyle/>
                  <a:p>
                    <a:fld id="{847A6799-9C03-477A-9F39-850F74F0873C}" type="CELLRANGE">
                      <a:rPr lang="en-US"/>
                      <a:pPr/>
                      <a:t>[CELLRANGE]</a:t>
                    </a:fld>
                    <a:endParaRPr lang="en-AU"/>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CB6B-4E5A-8CAF-1B0A5629D93A}"/>
                </c:ext>
              </c:extLst>
            </c:dLbl>
            <c:dLbl>
              <c:idx val="1"/>
              <c:tx>
                <c:rich>
                  <a:bodyPr/>
                  <a:lstStyle/>
                  <a:p>
                    <a:fld id="{DD6EEDF6-CD64-4794-B498-8733D43B50C6}" type="CELLRANGE">
                      <a:rPr lang="en-AU"/>
                      <a:pPr/>
                      <a:t>[CELLRANGE]</a:t>
                    </a:fld>
                    <a:endParaRPr lang="en-AU"/>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CB6B-4E5A-8CAF-1B0A5629D93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Sheet1!$B$11:$C$11</c:f>
              <c:numCache>
                <c:formatCode>General</c:formatCode>
                <c:ptCount val="2"/>
                <c:pt idx="0">
                  <c:v>0.55800000000000005</c:v>
                </c:pt>
                <c:pt idx="1">
                  <c:v>0.65600000000000003</c:v>
                </c:pt>
              </c:numCache>
            </c:numRef>
          </c:xVal>
          <c:yVal>
            <c:numRef>
              <c:f>Sheet1!$D$11:$E$11</c:f>
              <c:numCache>
                <c:formatCode>General</c:formatCode>
                <c:ptCount val="2"/>
                <c:pt idx="0">
                  <c:v>0.82</c:v>
                </c:pt>
                <c:pt idx="1">
                  <c:v>1.64</c:v>
                </c:pt>
              </c:numCache>
            </c:numRef>
          </c:yVal>
          <c:bubbleSize>
            <c:numRef>
              <c:f>Sheet1!$F$11:$G$11</c:f>
              <c:numCache>
                <c:formatCode>General</c:formatCode>
                <c:ptCount val="2"/>
                <c:pt idx="0">
                  <c:v>182</c:v>
                </c:pt>
                <c:pt idx="1">
                  <c:v>388</c:v>
                </c:pt>
              </c:numCache>
            </c:numRef>
          </c:bubbleSize>
          <c:bubble3D val="0"/>
          <c:extLst>
            <c:ext xmlns:c15="http://schemas.microsoft.com/office/drawing/2012/chart" uri="{02D57815-91ED-43cb-92C2-25804820EDAC}">
              <c15:datalabelsRange>
                <c15:f>Sheet1!$B$5:$C$5</c15:f>
                <c15:dlblRangeCache>
                  <c:ptCount val="2"/>
                  <c:pt idx="0">
                    <c:v>2007</c:v>
                  </c:pt>
                  <c:pt idx="1">
                    <c:v>2017</c:v>
                  </c:pt>
                </c15:dlblRangeCache>
              </c15:datalabelsRange>
            </c:ext>
            <c:ext xmlns:c16="http://schemas.microsoft.com/office/drawing/2014/chart" uri="{C3380CC4-5D6E-409C-BE32-E72D297353CC}">
              <c16:uniqueId val="{0000000E-CB6B-4E5A-8CAF-1B0A5629D93A}"/>
            </c:ext>
          </c:extLst>
        </c:ser>
        <c:ser>
          <c:idx val="5"/>
          <c:order val="5"/>
          <c:tx>
            <c:strRef>
              <c:f>Sheet1!$A$12</c:f>
              <c:strCache>
                <c:ptCount val="1"/>
                <c:pt idx="0">
                  <c:v>Physics, Atomic, Molecular &amp; Chemical</c:v>
                </c:pt>
              </c:strCache>
            </c:strRef>
          </c:tx>
          <c:spPr>
            <a:solidFill>
              <a:schemeClr val="accent6">
                <a:alpha val="75000"/>
              </a:schemeClr>
            </a:solidFill>
            <a:ln w="25400">
              <a:noFill/>
            </a:ln>
            <a:effectLst/>
          </c:spPr>
          <c:invertIfNegative val="0"/>
          <c:dLbls>
            <c:dLbl>
              <c:idx val="0"/>
              <c:tx>
                <c:rich>
                  <a:bodyPr/>
                  <a:lstStyle/>
                  <a:p>
                    <a:fld id="{D223A5E8-75C7-4FAD-A670-F25D8D6D93D2}" type="CELLRANGE">
                      <a:rPr lang="en-US"/>
                      <a:pPr/>
                      <a:t>[CELLRANGE]</a:t>
                    </a:fld>
                    <a:endParaRPr lang="en-AU"/>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CB6B-4E5A-8CAF-1B0A5629D93A}"/>
                </c:ext>
              </c:extLst>
            </c:dLbl>
            <c:dLbl>
              <c:idx val="1"/>
              <c:tx>
                <c:rich>
                  <a:bodyPr/>
                  <a:lstStyle/>
                  <a:p>
                    <a:fld id="{A32380C8-15B4-4FDC-9E99-7612392403A3}" type="CELLRANGE">
                      <a:rPr lang="en-AU"/>
                      <a:pPr/>
                      <a:t>[CELLRANGE]</a:t>
                    </a:fld>
                    <a:endParaRPr lang="en-AU"/>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CB6B-4E5A-8CAF-1B0A5629D93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Sheet1!$B$12:$C$12</c:f>
              <c:numCache>
                <c:formatCode>General</c:formatCode>
                <c:ptCount val="2"/>
                <c:pt idx="0">
                  <c:v>0.245</c:v>
                </c:pt>
                <c:pt idx="1">
                  <c:v>0.72199999999999998</c:v>
                </c:pt>
              </c:numCache>
            </c:numRef>
          </c:xVal>
          <c:yVal>
            <c:numRef>
              <c:f>Sheet1!$D$12:$E$12</c:f>
              <c:numCache>
                <c:formatCode>General</c:formatCode>
                <c:ptCount val="2"/>
                <c:pt idx="0">
                  <c:v>0.83</c:v>
                </c:pt>
                <c:pt idx="1">
                  <c:v>1.53</c:v>
                </c:pt>
              </c:numCache>
            </c:numRef>
          </c:yVal>
          <c:bubbleSize>
            <c:numRef>
              <c:f>Sheet1!$F$12:$G$12</c:f>
              <c:numCache>
                <c:formatCode>General</c:formatCode>
                <c:ptCount val="2"/>
                <c:pt idx="0">
                  <c:v>57</c:v>
                </c:pt>
                <c:pt idx="1">
                  <c:v>344</c:v>
                </c:pt>
              </c:numCache>
            </c:numRef>
          </c:bubbleSize>
          <c:bubble3D val="0"/>
          <c:extLst>
            <c:ext xmlns:c15="http://schemas.microsoft.com/office/drawing/2012/chart" uri="{02D57815-91ED-43cb-92C2-25804820EDAC}">
              <c15:datalabelsRange>
                <c15:f>Sheet1!$B$5:$C$5</c15:f>
                <c15:dlblRangeCache>
                  <c:ptCount val="2"/>
                  <c:pt idx="0">
                    <c:v>2007</c:v>
                  </c:pt>
                  <c:pt idx="1">
                    <c:v>2017</c:v>
                  </c:pt>
                </c15:dlblRangeCache>
              </c15:datalabelsRange>
            </c:ext>
            <c:ext xmlns:c16="http://schemas.microsoft.com/office/drawing/2014/chart" uri="{C3380CC4-5D6E-409C-BE32-E72D297353CC}">
              <c16:uniqueId val="{00000011-CB6B-4E5A-8CAF-1B0A5629D93A}"/>
            </c:ext>
          </c:extLst>
        </c:ser>
        <c:ser>
          <c:idx val="6"/>
          <c:order val="6"/>
          <c:tx>
            <c:strRef>
              <c:f>Sheet1!$A$13</c:f>
              <c:strCache>
                <c:ptCount val="1"/>
                <c:pt idx="0">
                  <c:v>Thermodynamics</c:v>
                </c:pt>
              </c:strCache>
            </c:strRef>
          </c:tx>
          <c:spPr>
            <a:solidFill>
              <a:schemeClr val="accent1">
                <a:lumMod val="60000"/>
                <a:alpha val="75000"/>
              </a:schemeClr>
            </a:solidFill>
            <a:ln w="25400">
              <a:noFill/>
            </a:ln>
            <a:effectLst/>
          </c:spPr>
          <c:invertIfNegative val="0"/>
          <c:dLbls>
            <c:dLbl>
              <c:idx val="0"/>
              <c:tx>
                <c:rich>
                  <a:bodyPr/>
                  <a:lstStyle/>
                  <a:p>
                    <a:fld id="{E44C49D9-2737-4DF4-B6BE-5C332DF9436D}" type="CELLRANGE">
                      <a:rPr lang="en-US"/>
                      <a:pPr/>
                      <a:t>[CELLRANGE]</a:t>
                    </a:fld>
                    <a:endParaRPr lang="en-AU"/>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CB6B-4E5A-8CAF-1B0A5629D93A}"/>
                </c:ext>
              </c:extLst>
            </c:dLbl>
            <c:dLbl>
              <c:idx val="1"/>
              <c:tx>
                <c:rich>
                  <a:bodyPr/>
                  <a:lstStyle/>
                  <a:p>
                    <a:fld id="{6206F1E1-96C6-4843-A79E-39C6A7556540}" type="CELLRANGE">
                      <a:rPr lang="en-AU"/>
                      <a:pPr/>
                      <a:t>[CELLRANGE]</a:t>
                    </a:fld>
                    <a:endParaRPr lang="en-AU"/>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CB6B-4E5A-8CAF-1B0A5629D93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Sheet1!$B$13:$C$13</c:f>
              <c:numCache>
                <c:formatCode>General</c:formatCode>
                <c:ptCount val="2"/>
                <c:pt idx="0">
                  <c:v>1.024</c:v>
                </c:pt>
                <c:pt idx="1">
                  <c:v>0.80800000000000005</c:v>
                </c:pt>
              </c:numCache>
            </c:numRef>
          </c:xVal>
          <c:yVal>
            <c:numRef>
              <c:f>Sheet1!$D$13:$E$13</c:f>
              <c:numCache>
                <c:formatCode>General</c:formatCode>
                <c:ptCount val="2"/>
                <c:pt idx="0">
                  <c:v>1.21</c:v>
                </c:pt>
                <c:pt idx="1">
                  <c:v>1.37</c:v>
                </c:pt>
              </c:numCache>
            </c:numRef>
          </c:yVal>
          <c:bubbleSize>
            <c:numRef>
              <c:f>Sheet1!$F$13:$G$13</c:f>
              <c:numCache>
                <c:formatCode>General</c:formatCode>
                <c:ptCount val="2"/>
                <c:pt idx="0">
                  <c:v>103</c:v>
                </c:pt>
                <c:pt idx="1">
                  <c:v>329</c:v>
                </c:pt>
              </c:numCache>
            </c:numRef>
          </c:bubbleSize>
          <c:bubble3D val="0"/>
          <c:extLst>
            <c:ext xmlns:c15="http://schemas.microsoft.com/office/drawing/2012/chart" uri="{02D57815-91ED-43cb-92C2-25804820EDAC}">
              <c15:datalabelsRange>
                <c15:f>Sheet1!$B$5:$C$5</c15:f>
                <c15:dlblRangeCache>
                  <c:ptCount val="2"/>
                  <c:pt idx="0">
                    <c:v>2007</c:v>
                  </c:pt>
                  <c:pt idx="1">
                    <c:v>2017</c:v>
                  </c:pt>
                </c15:dlblRangeCache>
              </c15:datalabelsRange>
            </c:ext>
            <c:ext xmlns:c16="http://schemas.microsoft.com/office/drawing/2014/chart" uri="{C3380CC4-5D6E-409C-BE32-E72D297353CC}">
              <c16:uniqueId val="{00000014-CB6B-4E5A-8CAF-1B0A5629D93A}"/>
            </c:ext>
          </c:extLst>
        </c:ser>
        <c:ser>
          <c:idx val="7"/>
          <c:order val="7"/>
          <c:tx>
            <c:strRef>
              <c:f>Sheet1!$A$14</c:f>
              <c:strCache>
                <c:ptCount val="1"/>
                <c:pt idx="0">
                  <c:v>Optics</c:v>
                </c:pt>
              </c:strCache>
            </c:strRef>
          </c:tx>
          <c:spPr>
            <a:solidFill>
              <a:schemeClr val="accent2">
                <a:lumMod val="60000"/>
                <a:alpha val="75000"/>
              </a:schemeClr>
            </a:solidFill>
            <a:ln w="25400">
              <a:noFill/>
            </a:ln>
            <a:effectLst/>
          </c:spPr>
          <c:invertIfNegative val="0"/>
          <c:dLbls>
            <c:dLbl>
              <c:idx val="0"/>
              <c:tx>
                <c:rich>
                  <a:bodyPr/>
                  <a:lstStyle/>
                  <a:p>
                    <a:fld id="{BED7B441-C050-4E7F-99A0-F9AC0DFEEA31}" type="CELLRANGE">
                      <a:rPr lang="en-US"/>
                      <a:pPr/>
                      <a:t>[CELLRANGE]</a:t>
                    </a:fld>
                    <a:endParaRPr lang="en-AU"/>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CB6B-4E5A-8CAF-1B0A5629D93A}"/>
                </c:ext>
              </c:extLst>
            </c:dLbl>
            <c:dLbl>
              <c:idx val="1"/>
              <c:tx>
                <c:rich>
                  <a:bodyPr/>
                  <a:lstStyle/>
                  <a:p>
                    <a:fld id="{F4539126-E97A-4362-8F5E-74E72E506EEA}" type="CELLRANGE">
                      <a:rPr lang="en-AU"/>
                      <a:pPr/>
                      <a:t>[CELLRANGE]</a:t>
                    </a:fld>
                    <a:endParaRPr lang="en-AU"/>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CB6B-4E5A-8CAF-1B0A5629D93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Sheet1!$B$14:$C$14</c:f>
              <c:numCache>
                <c:formatCode>General</c:formatCode>
                <c:ptCount val="2"/>
                <c:pt idx="0">
                  <c:v>0.214</c:v>
                </c:pt>
                <c:pt idx="1">
                  <c:v>0.38900000000000001</c:v>
                </c:pt>
              </c:numCache>
            </c:numRef>
          </c:xVal>
          <c:yVal>
            <c:numRef>
              <c:f>Sheet1!$D$14:$E$14</c:f>
              <c:numCache>
                <c:formatCode>General</c:formatCode>
                <c:ptCount val="2"/>
                <c:pt idx="0">
                  <c:v>0.51</c:v>
                </c:pt>
                <c:pt idx="1">
                  <c:v>1.82</c:v>
                </c:pt>
              </c:numCache>
            </c:numRef>
          </c:yVal>
          <c:bubbleSize>
            <c:numRef>
              <c:f>Sheet1!$F$14:$G$14</c:f>
              <c:numCache>
                <c:formatCode>General</c:formatCode>
                <c:ptCount val="2"/>
                <c:pt idx="0">
                  <c:v>64</c:v>
                </c:pt>
                <c:pt idx="1">
                  <c:v>305</c:v>
                </c:pt>
              </c:numCache>
            </c:numRef>
          </c:bubbleSize>
          <c:bubble3D val="0"/>
          <c:extLst>
            <c:ext xmlns:c15="http://schemas.microsoft.com/office/drawing/2012/chart" uri="{02D57815-91ED-43cb-92C2-25804820EDAC}">
              <c15:datalabelsRange>
                <c15:f>Sheet1!$B$5:$C$5</c15:f>
                <c15:dlblRangeCache>
                  <c:ptCount val="2"/>
                  <c:pt idx="0">
                    <c:v>2007</c:v>
                  </c:pt>
                  <c:pt idx="1">
                    <c:v>2017</c:v>
                  </c:pt>
                </c15:dlblRangeCache>
              </c15:datalabelsRange>
            </c:ext>
            <c:ext xmlns:c16="http://schemas.microsoft.com/office/drawing/2014/chart" uri="{C3380CC4-5D6E-409C-BE32-E72D297353CC}">
              <c16:uniqueId val="{00000017-CB6B-4E5A-8CAF-1B0A5629D93A}"/>
            </c:ext>
          </c:extLst>
        </c:ser>
        <c:ser>
          <c:idx val="8"/>
          <c:order val="8"/>
          <c:tx>
            <c:strRef>
              <c:f>Sheet1!$A$15</c:f>
              <c:strCache>
                <c:ptCount val="1"/>
                <c:pt idx="0">
                  <c:v>Physics, Nuclear</c:v>
                </c:pt>
              </c:strCache>
            </c:strRef>
          </c:tx>
          <c:spPr>
            <a:solidFill>
              <a:schemeClr val="accent3">
                <a:lumMod val="60000"/>
                <a:alpha val="75000"/>
              </a:schemeClr>
            </a:solidFill>
            <a:ln w="25400">
              <a:noFill/>
            </a:ln>
            <a:effectLst/>
          </c:spPr>
          <c:invertIfNegative val="0"/>
          <c:dLbls>
            <c:dLbl>
              <c:idx val="0"/>
              <c:tx>
                <c:rich>
                  <a:bodyPr/>
                  <a:lstStyle/>
                  <a:p>
                    <a:fld id="{93B19D74-F562-4712-8039-7516E9A0979F}" type="CELLRANGE">
                      <a:rPr lang="en-US"/>
                      <a:pPr/>
                      <a:t>[CELLRANGE]</a:t>
                    </a:fld>
                    <a:endParaRPr lang="en-AU"/>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CB6B-4E5A-8CAF-1B0A5629D93A}"/>
                </c:ext>
              </c:extLst>
            </c:dLbl>
            <c:dLbl>
              <c:idx val="1"/>
              <c:tx>
                <c:rich>
                  <a:bodyPr/>
                  <a:lstStyle/>
                  <a:p>
                    <a:fld id="{36B5E1C9-0B0B-498D-9A86-FF94DA7C7CBC}" type="CELLRANGE">
                      <a:rPr lang="en-AU"/>
                      <a:pPr/>
                      <a:t>[CELLRANGE]</a:t>
                    </a:fld>
                    <a:endParaRPr lang="en-AU"/>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9-CB6B-4E5A-8CAF-1B0A5629D93A}"/>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Sheet1!$B$15:$C$15</c:f>
              <c:numCache>
                <c:formatCode>General</c:formatCode>
                <c:ptCount val="2"/>
                <c:pt idx="0">
                  <c:v>0.96699999999999997</c:v>
                </c:pt>
                <c:pt idx="1">
                  <c:v>1.92</c:v>
                </c:pt>
              </c:numCache>
            </c:numRef>
          </c:xVal>
          <c:yVal>
            <c:numRef>
              <c:f>Sheet1!$D$15:$E$15</c:f>
              <c:numCache>
                <c:formatCode>General</c:formatCode>
                <c:ptCount val="2"/>
                <c:pt idx="0">
                  <c:v>1.32</c:v>
                </c:pt>
                <c:pt idx="1">
                  <c:v>1.54</c:v>
                </c:pt>
              </c:numCache>
            </c:numRef>
          </c:yVal>
          <c:bubbleSize>
            <c:numRef>
              <c:f>Sheet1!$F$15:$G$15</c:f>
              <c:numCache>
                <c:formatCode>General</c:formatCode>
                <c:ptCount val="2"/>
                <c:pt idx="0">
                  <c:v>89</c:v>
                </c:pt>
                <c:pt idx="1">
                  <c:v>302</c:v>
                </c:pt>
              </c:numCache>
            </c:numRef>
          </c:bubbleSize>
          <c:bubble3D val="0"/>
          <c:extLst>
            <c:ext xmlns:c15="http://schemas.microsoft.com/office/drawing/2012/chart" uri="{02D57815-91ED-43cb-92C2-25804820EDAC}">
              <c15:datalabelsRange>
                <c15:f>Sheet1!$B$5:$C$5</c15:f>
                <c15:dlblRangeCache>
                  <c:ptCount val="2"/>
                  <c:pt idx="0">
                    <c:v>2007</c:v>
                  </c:pt>
                  <c:pt idx="1">
                    <c:v>2017</c:v>
                  </c:pt>
                </c15:dlblRangeCache>
              </c15:datalabelsRange>
            </c:ext>
            <c:ext xmlns:c16="http://schemas.microsoft.com/office/drawing/2014/chart" uri="{C3380CC4-5D6E-409C-BE32-E72D297353CC}">
              <c16:uniqueId val="{0000001A-CB6B-4E5A-8CAF-1B0A5629D93A}"/>
            </c:ext>
          </c:extLst>
        </c:ser>
        <c:ser>
          <c:idx val="9"/>
          <c:order val="9"/>
          <c:tx>
            <c:strRef>
              <c:f>Sheet1!$A$16</c:f>
              <c:strCache>
                <c:ptCount val="1"/>
                <c:pt idx="0">
                  <c:v>Crystallography</c:v>
                </c:pt>
              </c:strCache>
            </c:strRef>
          </c:tx>
          <c:spPr>
            <a:solidFill>
              <a:schemeClr val="accent4">
                <a:lumMod val="60000"/>
                <a:alpha val="75000"/>
              </a:schemeClr>
            </a:solidFill>
            <a:ln w="25400">
              <a:noFill/>
            </a:ln>
            <a:effectLst/>
          </c:spPr>
          <c:invertIfNegative val="0"/>
          <c:dLbls>
            <c:dLbl>
              <c:idx val="0"/>
              <c:tx>
                <c:rich>
                  <a:bodyPr/>
                  <a:lstStyle/>
                  <a:p>
                    <a:fld id="{32281DC9-3FB3-47B6-9FE4-61F39F2889B8}" type="CELLRANGE">
                      <a:rPr lang="en-US"/>
                      <a:pPr/>
                      <a:t>[CELLRANGE]</a:t>
                    </a:fld>
                    <a:endParaRPr lang="en-AU"/>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CB6B-4E5A-8CAF-1B0A5629D93A}"/>
                </c:ext>
              </c:extLst>
            </c:dLbl>
            <c:dLbl>
              <c:idx val="1"/>
              <c:tx>
                <c:rich>
                  <a:bodyPr/>
                  <a:lstStyle/>
                  <a:p>
                    <a:fld id="{0934F2F2-4666-48CC-91E6-9757ED378864}" type="CELLRANGE">
                      <a:rPr lang="en-AU"/>
                      <a:pPr/>
                      <a:t>[CELLRANGE]</a:t>
                    </a:fld>
                    <a:endParaRPr lang="en-AU"/>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C-CB6B-4E5A-8CAF-1B0A5629D93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Sheet1!$B$16:$C$16</c:f>
              <c:numCache>
                <c:formatCode>General</c:formatCode>
                <c:ptCount val="2"/>
                <c:pt idx="0">
                  <c:v>1.615</c:v>
                </c:pt>
                <c:pt idx="1">
                  <c:v>1.452</c:v>
                </c:pt>
              </c:numCache>
            </c:numRef>
          </c:xVal>
          <c:yVal>
            <c:numRef>
              <c:f>Sheet1!$D$16:$E$16</c:f>
              <c:numCache>
                <c:formatCode>General</c:formatCode>
                <c:ptCount val="2"/>
                <c:pt idx="0">
                  <c:v>0.77</c:v>
                </c:pt>
                <c:pt idx="1">
                  <c:v>0.43</c:v>
                </c:pt>
              </c:numCache>
            </c:numRef>
          </c:yVal>
          <c:bubbleSize>
            <c:numRef>
              <c:f>Sheet1!$F$16:$G$16</c:f>
              <c:numCache>
                <c:formatCode>General</c:formatCode>
                <c:ptCount val="2"/>
                <c:pt idx="0">
                  <c:v>264</c:v>
                </c:pt>
                <c:pt idx="1">
                  <c:v>271</c:v>
                </c:pt>
              </c:numCache>
            </c:numRef>
          </c:bubbleSize>
          <c:bubble3D val="0"/>
          <c:extLst>
            <c:ext xmlns:c15="http://schemas.microsoft.com/office/drawing/2012/chart" uri="{02D57815-91ED-43cb-92C2-25804820EDAC}">
              <c15:datalabelsRange>
                <c15:f>Sheet1!$B$5:$C$5</c15:f>
                <c15:dlblRangeCache>
                  <c:ptCount val="2"/>
                  <c:pt idx="0">
                    <c:v>2007</c:v>
                  </c:pt>
                  <c:pt idx="1">
                    <c:v>2017</c:v>
                  </c:pt>
                </c15:dlblRangeCache>
              </c15:datalabelsRange>
            </c:ext>
            <c:ext xmlns:c16="http://schemas.microsoft.com/office/drawing/2014/chart" uri="{C3380CC4-5D6E-409C-BE32-E72D297353CC}">
              <c16:uniqueId val="{0000001D-CB6B-4E5A-8CAF-1B0A5629D93A}"/>
            </c:ext>
          </c:extLst>
        </c:ser>
        <c:ser>
          <c:idx val="10"/>
          <c:order val="10"/>
          <c:tx>
            <c:strRef>
              <c:f>Sheet1!$A$17</c:f>
              <c:strCache>
                <c:ptCount val="1"/>
                <c:pt idx="0">
                  <c:v>Physics, Mathematical</c:v>
                </c:pt>
              </c:strCache>
            </c:strRef>
          </c:tx>
          <c:spPr>
            <a:solidFill>
              <a:schemeClr val="accent5">
                <a:lumMod val="60000"/>
                <a:alpha val="75000"/>
              </a:schemeClr>
            </a:solidFill>
            <a:ln w="25400">
              <a:noFill/>
            </a:ln>
            <a:effectLst/>
          </c:spPr>
          <c:invertIfNegative val="0"/>
          <c:dLbls>
            <c:dLbl>
              <c:idx val="0"/>
              <c:tx>
                <c:rich>
                  <a:bodyPr/>
                  <a:lstStyle/>
                  <a:p>
                    <a:fld id="{F5E8385E-9832-4216-B087-7F8B0E55DBD0}" type="CELLRANGE">
                      <a:rPr lang="en-US"/>
                      <a:pPr/>
                      <a:t>[CELLRANGE]</a:t>
                    </a:fld>
                    <a:endParaRPr lang="en-AU"/>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CB6B-4E5A-8CAF-1B0A5629D93A}"/>
                </c:ext>
              </c:extLst>
            </c:dLbl>
            <c:dLbl>
              <c:idx val="1"/>
              <c:tx>
                <c:rich>
                  <a:bodyPr/>
                  <a:lstStyle/>
                  <a:p>
                    <a:fld id="{2FE42B08-9A32-455F-B824-4DE9995693D6}" type="CELLRANGE">
                      <a:rPr lang="en-AU"/>
                      <a:pPr/>
                      <a:t>[CELLRANGE]</a:t>
                    </a:fld>
                    <a:endParaRPr lang="en-AU"/>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F-CB6B-4E5A-8CAF-1B0A5629D93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Sheet1!$B$17:$C$17</c:f>
              <c:numCache>
                <c:formatCode>General</c:formatCode>
                <c:ptCount val="2"/>
                <c:pt idx="0">
                  <c:v>0.60299999999999998</c:v>
                </c:pt>
                <c:pt idx="1">
                  <c:v>0.59299999999999997</c:v>
                </c:pt>
              </c:numCache>
            </c:numRef>
          </c:xVal>
          <c:yVal>
            <c:numRef>
              <c:f>Sheet1!$D$17:$E$17</c:f>
              <c:numCache>
                <c:formatCode>General</c:formatCode>
                <c:ptCount val="2"/>
                <c:pt idx="0">
                  <c:v>0.87</c:v>
                </c:pt>
                <c:pt idx="1">
                  <c:v>1.38</c:v>
                </c:pt>
              </c:numCache>
            </c:numRef>
          </c:yVal>
          <c:bubbleSize>
            <c:numRef>
              <c:f>Sheet1!$F$17:$G$17</c:f>
              <c:numCache>
                <c:formatCode>General</c:formatCode>
                <c:ptCount val="2"/>
                <c:pt idx="0">
                  <c:v>93</c:v>
                </c:pt>
                <c:pt idx="1">
                  <c:v>175</c:v>
                </c:pt>
              </c:numCache>
            </c:numRef>
          </c:bubbleSize>
          <c:bubble3D val="0"/>
          <c:extLst>
            <c:ext xmlns:c15="http://schemas.microsoft.com/office/drawing/2012/chart" uri="{02D57815-91ED-43cb-92C2-25804820EDAC}">
              <c15:datalabelsRange>
                <c15:f>Sheet1!$B$5:$C$5</c15:f>
                <c15:dlblRangeCache>
                  <c:ptCount val="2"/>
                  <c:pt idx="0">
                    <c:v>2007</c:v>
                  </c:pt>
                  <c:pt idx="1">
                    <c:v>2017</c:v>
                  </c:pt>
                </c15:dlblRangeCache>
              </c15:datalabelsRange>
            </c:ext>
            <c:ext xmlns:c16="http://schemas.microsoft.com/office/drawing/2014/chart" uri="{C3380CC4-5D6E-409C-BE32-E72D297353CC}">
              <c16:uniqueId val="{00000020-CB6B-4E5A-8CAF-1B0A5629D93A}"/>
            </c:ext>
          </c:extLst>
        </c:ser>
        <c:ser>
          <c:idx val="11"/>
          <c:order val="11"/>
          <c:tx>
            <c:strRef>
              <c:f>Sheet1!$A$18</c:f>
              <c:strCache>
                <c:ptCount val="1"/>
                <c:pt idx="0">
                  <c:v>Physics, Fluids &amp; Plasmas</c:v>
                </c:pt>
              </c:strCache>
            </c:strRef>
          </c:tx>
          <c:spPr>
            <a:solidFill>
              <a:schemeClr val="accent6">
                <a:lumMod val="60000"/>
                <a:alpha val="75000"/>
              </a:schemeClr>
            </a:solidFill>
            <a:ln w="25400">
              <a:noFill/>
            </a:ln>
            <a:effectLst/>
          </c:spPr>
          <c:invertIfNegative val="0"/>
          <c:dLbls>
            <c:dLbl>
              <c:idx val="0"/>
              <c:tx>
                <c:rich>
                  <a:bodyPr/>
                  <a:lstStyle/>
                  <a:p>
                    <a:fld id="{00BA0313-C7C5-4B51-96F9-A97016478C3E}" type="CELLRANGE">
                      <a:rPr lang="en-US"/>
                      <a:pPr/>
                      <a:t>[CELLRANGE]</a:t>
                    </a:fld>
                    <a:endParaRPr lang="en-AU"/>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1-CB6B-4E5A-8CAF-1B0A5629D93A}"/>
                </c:ext>
              </c:extLst>
            </c:dLbl>
            <c:dLbl>
              <c:idx val="1"/>
              <c:tx>
                <c:rich>
                  <a:bodyPr/>
                  <a:lstStyle/>
                  <a:p>
                    <a:fld id="{2D230A6F-7E8E-4977-8C25-BFE0606A9EFE}" type="CELLRANGE">
                      <a:rPr lang="en-AU"/>
                      <a:pPr/>
                      <a:t>[CELLRANGE]</a:t>
                    </a:fld>
                    <a:endParaRPr lang="en-AU"/>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2-CB6B-4E5A-8CAF-1B0A5629D93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Sheet1!$B$18:$C$18</c:f>
              <c:numCache>
                <c:formatCode>General</c:formatCode>
                <c:ptCount val="2"/>
                <c:pt idx="0">
                  <c:v>0.55600000000000005</c:v>
                </c:pt>
                <c:pt idx="1">
                  <c:v>0.39100000000000001</c:v>
                </c:pt>
              </c:numCache>
            </c:numRef>
          </c:xVal>
          <c:yVal>
            <c:numRef>
              <c:f>Sheet1!$D$18:$E$18</c:f>
              <c:numCache>
                <c:formatCode>General</c:formatCode>
                <c:ptCount val="2"/>
                <c:pt idx="0">
                  <c:v>1.19</c:v>
                </c:pt>
                <c:pt idx="1">
                  <c:v>1.27</c:v>
                </c:pt>
              </c:numCache>
            </c:numRef>
          </c:yVal>
          <c:bubbleSize>
            <c:numRef>
              <c:f>Sheet1!$F$18:$G$18</c:f>
              <c:numCache>
                <c:formatCode>General</c:formatCode>
                <c:ptCount val="2"/>
                <c:pt idx="0">
                  <c:v>64</c:v>
                </c:pt>
                <c:pt idx="1">
                  <c:v>97</c:v>
                </c:pt>
              </c:numCache>
            </c:numRef>
          </c:bubbleSize>
          <c:bubble3D val="0"/>
          <c:extLst>
            <c:ext xmlns:c15="http://schemas.microsoft.com/office/drawing/2012/chart" uri="{02D57815-91ED-43cb-92C2-25804820EDAC}">
              <c15:datalabelsRange>
                <c15:f>Sheet1!$B$5:$C$5</c15:f>
                <c15:dlblRangeCache>
                  <c:ptCount val="2"/>
                  <c:pt idx="0">
                    <c:v>2007</c:v>
                  </c:pt>
                  <c:pt idx="1">
                    <c:v>2017</c:v>
                  </c:pt>
                </c15:dlblRangeCache>
              </c15:datalabelsRange>
            </c:ext>
            <c:ext xmlns:c16="http://schemas.microsoft.com/office/drawing/2014/chart" uri="{C3380CC4-5D6E-409C-BE32-E72D297353CC}">
              <c16:uniqueId val="{00000023-CB6B-4E5A-8CAF-1B0A5629D93A}"/>
            </c:ext>
          </c:extLst>
        </c:ser>
        <c:ser>
          <c:idx val="12"/>
          <c:order val="12"/>
          <c:tx>
            <c:strRef>
              <c:f>Sheet1!$A$20</c:f>
              <c:strCache>
                <c:ptCount val="1"/>
                <c:pt idx="0">
                  <c:v>Acoustics</c:v>
                </c:pt>
              </c:strCache>
            </c:strRef>
          </c:tx>
          <c:spPr>
            <a:solidFill>
              <a:schemeClr val="accent1">
                <a:lumMod val="80000"/>
                <a:lumOff val="20000"/>
                <a:alpha val="75000"/>
              </a:schemeClr>
            </a:solidFill>
            <a:ln w="25400">
              <a:noFill/>
            </a:ln>
            <a:effectLst/>
          </c:spPr>
          <c:invertIfNegative val="0"/>
          <c:dLbls>
            <c:dLbl>
              <c:idx val="0"/>
              <c:tx>
                <c:rich>
                  <a:bodyPr/>
                  <a:lstStyle/>
                  <a:p>
                    <a:fld id="{46CD191F-5625-4A8F-9146-899FCD21ABA9}" type="CELLRANGE">
                      <a:rPr lang="en-US"/>
                      <a:pPr/>
                      <a:t>[CELLRANGE]</a:t>
                    </a:fld>
                    <a:endParaRPr lang="en-AU"/>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4-CB6B-4E5A-8CAF-1B0A5629D93A}"/>
                </c:ext>
              </c:extLst>
            </c:dLbl>
            <c:dLbl>
              <c:idx val="1"/>
              <c:tx>
                <c:rich>
                  <a:bodyPr/>
                  <a:lstStyle/>
                  <a:p>
                    <a:fld id="{E8239F70-1525-4ECA-BCBE-68CB0AB35A11}" type="CELLRANGE">
                      <a:rPr lang="en-AU"/>
                      <a:pPr/>
                      <a:t>[CELLRANGE]</a:t>
                    </a:fld>
                    <a:endParaRPr lang="en-AU"/>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5-CB6B-4E5A-8CAF-1B0A5629D93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Sheet1!$B$20:$C$20</c:f>
              <c:numCache>
                <c:formatCode>General</c:formatCode>
                <c:ptCount val="2"/>
                <c:pt idx="0">
                  <c:v>0.25600000000000001</c:v>
                </c:pt>
                <c:pt idx="1">
                  <c:v>0.23799999999999999</c:v>
                </c:pt>
              </c:numCache>
            </c:numRef>
          </c:xVal>
          <c:yVal>
            <c:numRef>
              <c:f>Sheet1!$D$20:$E$20</c:f>
              <c:numCache>
                <c:formatCode>General</c:formatCode>
                <c:ptCount val="2"/>
                <c:pt idx="0">
                  <c:v>1.83</c:v>
                </c:pt>
                <c:pt idx="1">
                  <c:v>1.28</c:v>
                </c:pt>
              </c:numCache>
            </c:numRef>
          </c:yVal>
          <c:bubbleSize>
            <c:numRef>
              <c:f>Sheet1!$F$20:$G$20</c:f>
              <c:numCache>
                <c:formatCode>General</c:formatCode>
                <c:ptCount val="2"/>
                <c:pt idx="0">
                  <c:v>17</c:v>
                </c:pt>
                <c:pt idx="1">
                  <c:v>35</c:v>
                </c:pt>
              </c:numCache>
            </c:numRef>
          </c:bubbleSize>
          <c:bubble3D val="0"/>
          <c:extLst>
            <c:ext xmlns:c15="http://schemas.microsoft.com/office/drawing/2012/chart" uri="{02D57815-91ED-43cb-92C2-25804820EDAC}">
              <c15:datalabelsRange>
                <c15:f>Sheet1!$B$5:$C$5</c15:f>
                <c15:dlblRangeCache>
                  <c:ptCount val="2"/>
                  <c:pt idx="0">
                    <c:v>2007</c:v>
                  </c:pt>
                  <c:pt idx="1">
                    <c:v>2017</c:v>
                  </c:pt>
                </c15:dlblRangeCache>
              </c15:datalabelsRange>
            </c:ext>
            <c:ext xmlns:c16="http://schemas.microsoft.com/office/drawing/2014/chart" uri="{C3380CC4-5D6E-409C-BE32-E72D297353CC}">
              <c16:uniqueId val="{00000026-CB6B-4E5A-8CAF-1B0A5629D93A}"/>
            </c:ext>
          </c:extLst>
        </c:ser>
        <c:dLbls>
          <c:showLegendKey val="0"/>
          <c:showVal val="0"/>
          <c:showCatName val="0"/>
          <c:showSerName val="0"/>
          <c:showPercent val="0"/>
          <c:showBubbleSize val="0"/>
        </c:dLbls>
        <c:bubbleScale val="100"/>
        <c:showNegBubbles val="0"/>
        <c:axId val="1539732336"/>
        <c:axId val="1539736144"/>
      </c:bubbleChart>
      <c:valAx>
        <c:axId val="1539732336"/>
        <c:scaling>
          <c:orientation val="minMax"/>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ZA" sz="1200"/>
                  <a:t>Relative</a:t>
                </a:r>
                <a:r>
                  <a:rPr lang="en-ZA" sz="1200" baseline="0"/>
                  <a:t> Field Strength</a:t>
                </a:r>
                <a:endParaRPr lang="en-ZA" sz="1200"/>
              </a:p>
            </c:rich>
          </c:tx>
          <c:layout>
            <c:manualLayout>
              <c:xMode val="edge"/>
              <c:yMode val="edge"/>
              <c:x val="0.29350648243518634"/>
              <c:y val="0.9451245992177593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9736144"/>
        <c:crosses val="autoZero"/>
        <c:crossBetween val="midCat"/>
      </c:valAx>
      <c:valAx>
        <c:axId val="15397361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ZA" sz="1200"/>
                  <a:t>Mean Normalised</a:t>
                </a:r>
                <a:r>
                  <a:rPr lang="en-ZA" sz="1200" baseline="0"/>
                  <a:t> Citation Score</a:t>
                </a:r>
                <a:endParaRPr lang="en-ZA" sz="1200"/>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9732336"/>
        <c:crosses val="autoZero"/>
        <c:crossBetween val="midCat"/>
      </c:valAx>
      <c:spPr>
        <a:noFill/>
        <a:ln>
          <a:noFill/>
        </a:ln>
        <a:effectLst/>
      </c:spPr>
    </c:plotArea>
    <c:legend>
      <c:legendPos val="r"/>
      <c:layout>
        <c:manualLayout>
          <c:xMode val="edge"/>
          <c:yMode val="edge"/>
          <c:x val="0.7676016976663893"/>
          <c:y val="0.19747253863294942"/>
          <c:w val="0.23065207147666644"/>
          <c:h val="0.6050546929607082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506DF9-F0A8-42C4-8073-753FE7A813F5}" type="datetimeFigureOut">
              <a:rPr lang="en-AU" smtClean="0"/>
              <a:t>29/06/2021</a:t>
            </a:fld>
            <a:endParaRPr lang="en-AU"/>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AU"/>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884118-C42D-41FE-A410-D319179E407E}" type="slidenum">
              <a:rPr lang="en-AU" smtClean="0"/>
              <a:t>‹nr.›</a:t>
            </a:fld>
            <a:endParaRPr lang="en-AU"/>
          </a:p>
        </p:txBody>
      </p:sp>
    </p:spTree>
    <p:extLst>
      <p:ext uri="{BB962C8B-B14F-4D97-AF65-F5344CB8AC3E}">
        <p14:creationId xmlns:p14="http://schemas.microsoft.com/office/powerpoint/2010/main" val="3075329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Introduction</a:t>
            </a:r>
            <a:r>
              <a:rPr lang="en-US" baseline="0" dirty="0"/>
              <a:t> on SARAO</a:t>
            </a:r>
          </a:p>
          <a:p>
            <a:r>
              <a:rPr lang="en-US" baseline="0" dirty="0" err="1"/>
              <a:t>Hisrorically</a:t>
            </a:r>
            <a:r>
              <a:rPr lang="en-US" baseline="0" dirty="0"/>
              <a:t> operated </a:t>
            </a:r>
            <a:r>
              <a:rPr lang="en-US" baseline="0" dirty="0" err="1"/>
              <a:t>HartRAO</a:t>
            </a:r>
            <a:r>
              <a:rPr lang="en-US" baseline="0" dirty="0"/>
              <a:t>… has grown with SA’s strategic investments</a:t>
            </a:r>
            <a:endParaRPr lang="en-ZA" dirty="0"/>
          </a:p>
        </p:txBody>
      </p:sp>
    </p:spTree>
    <p:extLst>
      <p:ext uri="{BB962C8B-B14F-4D97-AF65-F5344CB8AC3E}">
        <p14:creationId xmlns:p14="http://schemas.microsoft.com/office/powerpoint/2010/main" val="1214240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26166EF4-501E-4971-AC83-D08AA09566B5}" type="slidenum">
              <a:rPr lang="en-ZA" smtClean="0"/>
              <a:t>24</a:t>
            </a:fld>
            <a:endParaRPr lang="en-ZA"/>
          </a:p>
        </p:txBody>
      </p:sp>
    </p:spTree>
    <p:extLst>
      <p:ext uri="{BB962C8B-B14F-4D97-AF65-F5344CB8AC3E}">
        <p14:creationId xmlns:p14="http://schemas.microsoft.com/office/powerpoint/2010/main" val="30761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26166EF4-501E-4971-AC83-D08AA09566B5}" type="slidenum">
              <a:rPr lang="en-ZA" smtClean="0"/>
              <a:t>25</a:t>
            </a:fld>
            <a:endParaRPr lang="en-ZA"/>
          </a:p>
        </p:txBody>
      </p:sp>
    </p:spTree>
    <p:extLst>
      <p:ext uri="{BB962C8B-B14F-4D97-AF65-F5344CB8AC3E}">
        <p14:creationId xmlns:p14="http://schemas.microsoft.com/office/powerpoint/2010/main" val="1105346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26166EF4-501E-4971-AC83-D08AA09566B5}" type="slidenum">
              <a:rPr lang="en-ZA" smtClean="0"/>
              <a:t>26</a:t>
            </a:fld>
            <a:endParaRPr lang="en-ZA"/>
          </a:p>
        </p:txBody>
      </p:sp>
    </p:spTree>
    <p:extLst>
      <p:ext uri="{BB962C8B-B14F-4D97-AF65-F5344CB8AC3E}">
        <p14:creationId xmlns:p14="http://schemas.microsoft.com/office/powerpoint/2010/main" val="1258134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26166EF4-501E-4971-AC83-D08AA09566B5}" type="slidenum">
              <a:rPr lang="en-ZA" smtClean="0"/>
              <a:t>33</a:t>
            </a:fld>
            <a:endParaRPr lang="en-ZA"/>
          </a:p>
        </p:txBody>
      </p:sp>
    </p:spTree>
    <p:extLst>
      <p:ext uri="{BB962C8B-B14F-4D97-AF65-F5344CB8AC3E}">
        <p14:creationId xmlns:p14="http://schemas.microsoft.com/office/powerpoint/2010/main" val="2795207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endParaRPr lang="en-US" baseline="0"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26166EF4-501E-4971-AC83-D08AA09566B5}" type="slidenum">
              <a:rPr lang="en-ZA" smtClean="0"/>
              <a:t>14</a:t>
            </a:fld>
            <a:endParaRPr lang="en-ZA"/>
          </a:p>
        </p:txBody>
      </p:sp>
    </p:spTree>
    <p:extLst>
      <p:ext uri="{BB962C8B-B14F-4D97-AF65-F5344CB8AC3E}">
        <p14:creationId xmlns:p14="http://schemas.microsoft.com/office/powerpoint/2010/main" val="3363580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2021-06-21 15:58:22</a:t>
            </a:r>
          </a:p>
          <a:p>
            <a:r>
              <a:t>--------------------------------------------</a:t>
            </a:r>
          </a:p>
          <a:p>
            <a:r>
              <a:t>MeerKAT First Light image. Each  white dot represents the intensity  of radio waves recorded with 16  dishes of the MeerKAT  telescope in the Karoo (when  completed, MeerKAT will consist  of 64 dishes and associated  systems). More than 1300  individual objects – galaxies in  the distant universe – are seen  in this image.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ZA" dirty="0"/>
          </a:p>
        </p:txBody>
      </p:sp>
    </p:spTree>
    <p:extLst>
      <p:ext uri="{BB962C8B-B14F-4D97-AF65-F5344CB8AC3E}">
        <p14:creationId xmlns:p14="http://schemas.microsoft.com/office/powerpoint/2010/main" val="3541021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ZA" dirty="0"/>
          </a:p>
        </p:txBody>
      </p:sp>
    </p:spTree>
    <p:extLst>
      <p:ext uri="{BB962C8B-B14F-4D97-AF65-F5344CB8AC3E}">
        <p14:creationId xmlns:p14="http://schemas.microsoft.com/office/powerpoint/2010/main" val="1110049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ZA" dirty="0"/>
          </a:p>
        </p:txBody>
      </p:sp>
    </p:spTree>
    <p:extLst>
      <p:ext uri="{BB962C8B-B14F-4D97-AF65-F5344CB8AC3E}">
        <p14:creationId xmlns:p14="http://schemas.microsoft.com/office/powerpoint/2010/main" val="3926864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ZA" dirty="0"/>
          </a:p>
        </p:txBody>
      </p:sp>
    </p:spTree>
    <p:extLst>
      <p:ext uri="{BB962C8B-B14F-4D97-AF65-F5344CB8AC3E}">
        <p14:creationId xmlns:p14="http://schemas.microsoft.com/office/powerpoint/2010/main" val="425148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ZA" dirty="0"/>
          </a:p>
        </p:txBody>
      </p:sp>
    </p:spTree>
    <p:extLst>
      <p:ext uri="{BB962C8B-B14F-4D97-AF65-F5344CB8AC3E}">
        <p14:creationId xmlns:p14="http://schemas.microsoft.com/office/powerpoint/2010/main" val="2084443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26166EF4-501E-4971-AC83-D08AA09566B5}" type="slidenum">
              <a:rPr lang="en-ZA" smtClean="0"/>
              <a:t>22</a:t>
            </a:fld>
            <a:endParaRPr lang="en-ZA"/>
          </a:p>
        </p:txBody>
      </p:sp>
    </p:spTree>
    <p:extLst>
      <p:ext uri="{BB962C8B-B14F-4D97-AF65-F5344CB8AC3E}">
        <p14:creationId xmlns:p14="http://schemas.microsoft.com/office/powerpoint/2010/main" val="856942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26166EF4-501E-4971-AC83-D08AA09566B5}" type="slidenum">
              <a:rPr lang="en-ZA" smtClean="0"/>
              <a:t>23</a:t>
            </a:fld>
            <a:endParaRPr lang="en-ZA"/>
          </a:p>
        </p:txBody>
      </p:sp>
    </p:spTree>
    <p:extLst>
      <p:ext uri="{BB962C8B-B14F-4D97-AF65-F5344CB8AC3E}">
        <p14:creationId xmlns:p14="http://schemas.microsoft.com/office/powerpoint/2010/main" val="239416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29-6-2021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551467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29-6-2021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3172380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29-6-2021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180686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2898698"/>
            <a:ext cx="7038759" cy="3959301"/>
          </a:xfrm>
          <a:prstGeom prst="rect">
            <a:avLst/>
          </a:prstGeom>
          <a:blipFill>
            <a:blip r:embed="rId2" cstate="print"/>
            <a:stretch>
              <a:fillRect/>
            </a:stretch>
          </a:blipFill>
        </p:spPr>
        <p:txBody>
          <a:bodyPr wrap="square" lIns="0" tIns="0" rIns="0" bIns="0" rtlCol="0"/>
          <a:lstStyle/>
          <a:p>
            <a:endParaRPr/>
          </a:p>
        </p:txBody>
      </p:sp>
      <p:sp>
        <p:nvSpPr>
          <p:cNvPr id="17" name="bg object 17"/>
          <p:cNvSpPr/>
          <p:nvPr/>
        </p:nvSpPr>
        <p:spPr>
          <a:xfrm>
            <a:off x="7038758" y="5497550"/>
            <a:ext cx="4696460" cy="1360805"/>
          </a:xfrm>
          <a:custGeom>
            <a:avLst/>
            <a:gdLst/>
            <a:ahLst/>
            <a:cxnLst/>
            <a:rect l="l" t="t" r="r" b="b"/>
            <a:pathLst>
              <a:path w="4696459" h="1360804">
                <a:moveTo>
                  <a:pt x="4696040" y="0"/>
                </a:moveTo>
                <a:lnTo>
                  <a:pt x="0" y="0"/>
                </a:lnTo>
                <a:lnTo>
                  <a:pt x="0" y="1360449"/>
                </a:lnTo>
                <a:lnTo>
                  <a:pt x="4696040" y="1360449"/>
                </a:lnTo>
                <a:lnTo>
                  <a:pt x="4696040" y="0"/>
                </a:lnTo>
                <a:close/>
              </a:path>
            </a:pathLst>
          </a:custGeom>
          <a:solidFill>
            <a:srgbClr val="00B0F0">
              <a:alpha val="90199"/>
            </a:srgbClr>
          </a:solidFill>
        </p:spPr>
        <p:txBody>
          <a:bodyPr wrap="square" lIns="0" tIns="0" rIns="0" bIns="0" rtlCol="0"/>
          <a:lstStyle/>
          <a:p>
            <a:endParaRPr/>
          </a:p>
        </p:txBody>
      </p:sp>
      <p:sp>
        <p:nvSpPr>
          <p:cNvPr id="2" name="Holder 2"/>
          <p:cNvSpPr>
            <a:spLocks noGrp="1"/>
          </p:cNvSpPr>
          <p:nvPr>
            <p:ph type="ctrTitle"/>
          </p:nvPr>
        </p:nvSpPr>
        <p:spPr>
          <a:xfrm>
            <a:off x="783126" y="466851"/>
            <a:ext cx="10625747" cy="131508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6/29/2021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2046692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20835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1_Default">
    <p:spTree>
      <p:nvGrpSpPr>
        <p:cNvPr id="1" name=""/>
        <p:cNvGrpSpPr/>
        <p:nvPr/>
      </p:nvGrpSpPr>
      <p:grpSpPr>
        <a:xfrm>
          <a:off x="0" y="0"/>
          <a:ext cx="0" cy="0"/>
          <a:chOff x="0" y="0"/>
          <a:chExt cx="0" cy="0"/>
        </a:xfrm>
      </p:grpSpPr>
      <p:sp>
        <p:nvSpPr>
          <p:cNvPr id="54" name="www.ska.ac.za"/>
          <p:cNvSpPr txBox="1"/>
          <p:nvPr/>
        </p:nvSpPr>
        <p:spPr>
          <a:xfrm>
            <a:off x="9988551" y="6351271"/>
            <a:ext cx="1629836" cy="282523"/>
          </a:xfrm>
          <a:prstGeom prst="rect">
            <a:avLst/>
          </a:prstGeom>
          <a:ln w="12700">
            <a:miter lim="400000"/>
          </a:ln>
          <a:extLst>
            <a:ext uri="{C572A759-6A51-4108-AA02-DFA0A04FC94B}">
              <ma14:wrappingTextBoxFlag xmlns:ma14="http://schemas.microsoft.com/office/mac/drawingml/2011/main" xmlns="" val="1"/>
            </a:ext>
          </a:extLst>
        </p:spPr>
        <p:txBody>
          <a:bodyPr lIns="49376" tIns="49376" rIns="49376" bIns="49376">
            <a:spAutoFit/>
          </a:bodyPr>
          <a:lstStyle>
            <a:lvl1pPr algn="r" defTabSz="685800">
              <a:defRPr sz="1100" b="1">
                <a:solidFill>
                  <a:srgbClr val="0070C0"/>
                </a:solidFill>
                <a:latin typeface="Calibri"/>
                <a:ea typeface="Calibri"/>
                <a:cs typeface="Calibri"/>
                <a:sym typeface="Calibri"/>
              </a:defRPr>
            </a:lvl1pPr>
          </a:lstStyle>
          <a:p>
            <a:r>
              <a:rPr sz="1188" dirty="0"/>
              <a:t>www.sa</a:t>
            </a:r>
            <a:r>
              <a:rPr lang="en-US" sz="1188" dirty="0"/>
              <a:t>rao</a:t>
            </a:r>
            <a:r>
              <a:rPr sz="1188" dirty="0"/>
              <a:t>.ac.za</a:t>
            </a:r>
          </a:p>
        </p:txBody>
      </p:sp>
      <p:sp>
        <p:nvSpPr>
          <p:cNvPr id="55" name="Line"/>
          <p:cNvSpPr/>
          <p:nvPr/>
        </p:nvSpPr>
        <p:spPr>
          <a:xfrm>
            <a:off x="670984" y="6507478"/>
            <a:ext cx="9552521" cy="2"/>
          </a:xfrm>
          <a:prstGeom prst="line">
            <a:avLst/>
          </a:prstGeom>
          <a:ln w="6350">
            <a:solidFill>
              <a:srgbClr val="BFBFBF"/>
            </a:solidFill>
            <a:miter/>
          </a:ln>
        </p:spPr>
        <p:txBody>
          <a:bodyPr lIns="49376" tIns="49376" rIns="49376" bIns="49376"/>
          <a:lstStyle/>
          <a:p>
            <a:endParaRPr sz="1944"/>
          </a:p>
        </p:txBody>
      </p:sp>
      <p:sp>
        <p:nvSpPr>
          <p:cNvPr id="5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xfrm>
            <a:off x="8610600" y="6356353"/>
            <a:ext cx="2743200" cy="365125"/>
          </a:xfrm>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02944784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7F7F7"/>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6/29/2021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2350821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0000"/>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200" b="1" i="0">
                <a:solidFill>
                  <a:schemeClr val="tx1"/>
                </a:solidFill>
                <a:latin typeface="Carlito"/>
                <a:cs typeface="Carlito"/>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6/29/2021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4081157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29-6-2021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2454174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29-6-2021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095483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29-6-2021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3281281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3791B6CB-EA61-463B-9BE6-C973201B093E}" type="datetimeFigureOut">
              <a:rPr lang="nl-NL" smtClean="0"/>
              <a:t>29-6-2021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895292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datum 2"/>
          <p:cNvSpPr>
            <a:spLocks noGrp="1"/>
          </p:cNvSpPr>
          <p:nvPr>
            <p:ph type="dt" sz="half" idx="10"/>
          </p:nvPr>
        </p:nvSpPr>
        <p:spPr/>
        <p:txBody>
          <a:bodyPr/>
          <a:lstStyle/>
          <a:p>
            <a:fld id="{3791B6CB-EA61-463B-9BE6-C973201B093E}" type="datetimeFigureOut">
              <a:rPr lang="nl-NL" smtClean="0"/>
              <a:t>29-6-2021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2729171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791B6CB-EA61-463B-9BE6-C973201B093E}" type="datetimeFigureOut">
              <a:rPr lang="nl-NL" smtClean="0"/>
              <a:t>29-6-2021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2702050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29-6-2021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3921258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29-6-2021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243515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1B6CB-EA61-463B-9BE6-C973201B093E}" type="datetimeFigureOut">
              <a:rPr lang="nl-NL" smtClean="0"/>
              <a:t>29-6-2021</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2A41A9-402C-4B38-AED4-AF722CC509D0}" type="slidenum">
              <a:rPr lang="nl-NL" smtClean="0"/>
              <a:t>‹nr.›</a:t>
            </a:fld>
            <a:endParaRPr lang="nl-NL"/>
          </a:p>
        </p:txBody>
      </p:sp>
    </p:spTree>
    <p:extLst>
      <p:ext uri="{BB962C8B-B14F-4D97-AF65-F5344CB8AC3E}">
        <p14:creationId xmlns:p14="http://schemas.microsoft.com/office/powerpoint/2010/main" val="2672052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7.jpg"/><Relationship Id="rId2" Type="http://schemas.openxmlformats.org/officeDocument/2006/relationships/hyperlink" Target="http://www.triumf.ca/" TargetMode="Externa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49.emf"/><Relationship Id="rId4" Type="http://schemas.openxmlformats.org/officeDocument/2006/relationships/image" Target="../media/image48.emf"/></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61.emf"/></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74.jpe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14.xml"/><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emf"/></Relationships>
</file>

<file path=ppt/slides/_rels/slide28.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4.xml"/><Relationship Id="rId5" Type="http://schemas.openxmlformats.org/officeDocument/2006/relationships/image" Target="../media/image85.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tiff"/><Relationship Id="rId7" Type="http://schemas.openxmlformats.org/officeDocument/2006/relationships/image" Target="../media/image93.jpeg"/><Relationship Id="rId2" Type="http://schemas.openxmlformats.org/officeDocument/2006/relationships/image" Target="../media/image88.tiff"/><Relationship Id="rId1" Type="http://schemas.openxmlformats.org/officeDocument/2006/relationships/slideLayout" Target="../slideLayouts/slideLayout14.xml"/><Relationship Id="rId6" Type="http://schemas.openxmlformats.org/officeDocument/2006/relationships/image" Target="../media/image92.png"/><Relationship Id="rId11" Type="http://schemas.openxmlformats.org/officeDocument/2006/relationships/image" Target="../media/image97.jpeg"/><Relationship Id="rId5" Type="http://schemas.openxmlformats.org/officeDocument/2006/relationships/image" Target="../media/image91.png"/><Relationship Id="rId10" Type="http://schemas.openxmlformats.org/officeDocument/2006/relationships/image" Target="../media/image96.jpeg"/><Relationship Id="rId4" Type="http://schemas.openxmlformats.org/officeDocument/2006/relationships/image" Target="../media/image90.tiff"/><Relationship Id="rId9" Type="http://schemas.openxmlformats.org/officeDocument/2006/relationships/image" Target="../media/image95.jpeg"/></Relationships>
</file>

<file path=ppt/slides/_rels/slide3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100.png"/></Relationships>
</file>

<file path=ppt/slides/_rels/slide36.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03.jpg"/><Relationship Id="rId4" Type="http://schemas.openxmlformats.org/officeDocument/2006/relationships/image" Target="../media/image102.jpg"/></Relationships>
</file>

<file path=ppt/slides/_rels/slide37.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107.jpg"/><Relationship Id="rId5" Type="http://schemas.openxmlformats.org/officeDocument/2006/relationships/image" Target="../media/image106.jpg"/><Relationship Id="rId4" Type="http://schemas.openxmlformats.org/officeDocument/2006/relationships/image" Target="../media/image105.jpg"/></Relationships>
</file>

<file path=ppt/slides/_rels/slide38.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109.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1.jpg"/></Relationships>
</file>

<file path=ppt/slides/_rels/slide41.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15.jpg"/><Relationship Id="rId4" Type="http://schemas.openxmlformats.org/officeDocument/2006/relationships/image" Target="../media/image114.jpg"/></Relationships>
</file>

<file path=ppt/slides/_rels/slide43.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jpg"/><Relationship Id="rId7" Type="http://schemas.openxmlformats.org/officeDocument/2006/relationships/image" Target="../media/image12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9.png"/><Relationship Id="rId11" Type="http://schemas.openxmlformats.org/officeDocument/2006/relationships/image" Target="../media/image124.jpg"/><Relationship Id="rId5" Type="http://schemas.openxmlformats.org/officeDocument/2006/relationships/image" Target="../media/image118.jpg"/><Relationship Id="rId10" Type="http://schemas.openxmlformats.org/officeDocument/2006/relationships/image" Target="../media/image123.jpg"/><Relationship Id="rId4" Type="http://schemas.openxmlformats.org/officeDocument/2006/relationships/image" Target="../media/image117.png"/><Relationship Id="rId9" Type="http://schemas.openxmlformats.org/officeDocument/2006/relationships/image" Target="../media/image122.jpg"/></Relationships>
</file>

<file path=ppt/slides/_rels/slide44.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26.jpg"/></Relationships>
</file>

<file path=ppt/slides/_rels/slide45.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10" Type="http://schemas.openxmlformats.org/officeDocument/2006/relationships/image" Target="../media/image134.jpg"/><Relationship Id="rId4" Type="http://schemas.openxmlformats.org/officeDocument/2006/relationships/image" Target="../media/image128.png"/><Relationship Id="rId9" Type="http://schemas.openxmlformats.org/officeDocument/2006/relationships/image" Target="../media/image133.png"/></Relationships>
</file>

<file path=ppt/slides/_rels/slide46.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138.jpg"/><Relationship Id="rId5" Type="http://schemas.openxmlformats.org/officeDocument/2006/relationships/image" Target="../media/image137.jpg"/><Relationship Id="rId4" Type="http://schemas.openxmlformats.org/officeDocument/2006/relationships/image" Target="../media/image136.jpg"/></Relationships>
</file>

<file path=ppt/slides/_rels/slide47.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46.jpg"/><Relationship Id="rId3" Type="http://schemas.openxmlformats.org/officeDocument/2006/relationships/image" Target="../media/image141.jpg"/><Relationship Id="rId7" Type="http://schemas.openxmlformats.org/officeDocument/2006/relationships/image" Target="../media/image145.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44.jpg"/><Relationship Id="rId5" Type="http://schemas.openxmlformats.org/officeDocument/2006/relationships/image" Target="../media/image143.jpg"/><Relationship Id="rId4" Type="http://schemas.openxmlformats.org/officeDocument/2006/relationships/image" Target="../media/image142.jpg"/><Relationship Id="rId9" Type="http://schemas.openxmlformats.org/officeDocument/2006/relationships/image" Target="../media/image147.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29.xml"/><Relationship Id="rId1" Type="http://schemas.openxmlformats.org/officeDocument/2006/relationships/slideLayout" Target="../slideLayouts/slideLayout16.xml"/><Relationship Id="rId5" Type="http://schemas.openxmlformats.org/officeDocument/2006/relationships/image" Target="../media/image150.png"/><Relationship Id="rId4" Type="http://schemas.openxmlformats.org/officeDocument/2006/relationships/image" Target="../media/image149.jpg"/></Relationships>
</file>

<file path=ppt/slides/_rels/slide51.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54.jpg"/><Relationship Id="rId4" Type="http://schemas.openxmlformats.org/officeDocument/2006/relationships/image" Target="../media/image15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g"/><Relationship Id="rId7" Type="http://schemas.openxmlformats.org/officeDocument/2006/relationships/image" Target="../media/image27.jpg"/><Relationship Id="rId12" Type="http://schemas.openxmlformats.org/officeDocument/2006/relationships/image" Target="../media/image31.jp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jpg"/><Relationship Id="rId11" Type="http://schemas.openxmlformats.org/officeDocument/2006/relationships/image" Target="../media/image30.jpg"/><Relationship Id="rId5" Type="http://schemas.openxmlformats.org/officeDocument/2006/relationships/image" Target="../media/image25.jpg"/><Relationship Id="rId10" Type="http://schemas.openxmlformats.org/officeDocument/2006/relationships/image" Target="../media/image18.png"/><Relationship Id="rId4" Type="http://schemas.openxmlformats.org/officeDocument/2006/relationships/image" Target="../media/image24.jp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Afbeelding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3588" y="5596524"/>
            <a:ext cx="3979657" cy="869664"/>
          </a:xfrm>
          <a:prstGeom prst="rect">
            <a:avLst/>
          </a:prstGeom>
        </p:spPr>
      </p:pic>
      <p:sp>
        <p:nvSpPr>
          <p:cNvPr id="19" name="Tekstvak 18"/>
          <p:cNvSpPr txBox="1"/>
          <p:nvPr/>
        </p:nvSpPr>
        <p:spPr>
          <a:xfrm>
            <a:off x="0" y="1777818"/>
            <a:ext cx="12192001" cy="20005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lvl="0" algn="ctr"/>
            <a:r>
              <a:rPr kumimoji="0" lang="nl-NL" sz="36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rPr>
              <a:t>Impact of </a:t>
            </a:r>
            <a:r>
              <a:rPr kumimoji="0" lang="nl-NL" sz="3600" b="0" i="1" u="none" strike="noStrike" kern="1200" cap="none" spc="0" normalizeH="0" baseline="0" noProof="0" dirty="0" err="1">
                <a:ln>
                  <a:noFill/>
                </a:ln>
                <a:solidFill>
                  <a:prstClr val="black">
                    <a:lumMod val="50000"/>
                  </a:prstClr>
                </a:solidFill>
                <a:effectLst/>
                <a:uLnTx/>
                <a:uFillTx/>
                <a:latin typeface="Garamond" panose="02020404030301010803" pitchFamily="18" charset="0"/>
                <a:ea typeface="+mn-ea"/>
                <a:cs typeface="+mn-cs"/>
              </a:rPr>
              <a:t>Science</a:t>
            </a:r>
            <a:r>
              <a:rPr lang="nl-NL" sz="3600" i="1" dirty="0">
                <a:solidFill>
                  <a:prstClr val="black">
                    <a:lumMod val="50000"/>
                  </a:prstClr>
                </a:solidFill>
                <a:latin typeface="Garamond" panose="02020404030301010803" pitchFamily="18" charset="0"/>
              </a:rPr>
              <a:t> Conference </a:t>
            </a:r>
            <a:r>
              <a:rPr lang="nl-NL" sz="3600" i="1" dirty="0" err="1">
                <a:solidFill>
                  <a:prstClr val="black">
                    <a:lumMod val="50000"/>
                  </a:prstClr>
                </a:solidFill>
                <a:latin typeface="Garamond" panose="02020404030301010803" pitchFamily="18" charset="0"/>
              </a:rPr>
              <a:t>the</a:t>
            </a:r>
            <a:r>
              <a:rPr lang="nl-NL" sz="3600" i="1" dirty="0">
                <a:solidFill>
                  <a:prstClr val="black">
                    <a:lumMod val="50000"/>
                  </a:prstClr>
                </a:solidFill>
                <a:latin typeface="Garamond" panose="02020404030301010803" pitchFamily="18" charset="0"/>
              </a:rPr>
              <a:t> Parallel </a:t>
            </a:r>
            <a:r>
              <a:rPr lang="nl-NL" sz="3600" i="1" dirty="0" err="1">
                <a:solidFill>
                  <a:prstClr val="black">
                    <a:lumMod val="50000"/>
                  </a:prstClr>
                </a:solidFill>
                <a:latin typeface="Garamond" panose="02020404030301010803" pitchFamily="18" charset="0"/>
              </a:rPr>
              <a:t>Session</a:t>
            </a:r>
            <a:r>
              <a:rPr lang="nl-NL" sz="3600" i="1" dirty="0">
                <a:solidFill>
                  <a:prstClr val="black">
                    <a:lumMod val="50000"/>
                  </a:prstClr>
                </a:solidFill>
                <a:latin typeface="Garamond" panose="02020404030301010803" pitchFamily="18" charset="0"/>
              </a:rPr>
              <a:t> on:  </a:t>
            </a:r>
            <a:endParaRPr kumimoji="0" lang="nl-NL" sz="36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lvl="0" algn="ctr"/>
            <a:r>
              <a:rPr lang="en-US" sz="4800" b="1" dirty="0">
                <a:solidFill>
                  <a:srgbClr val="820000"/>
                </a:solidFill>
                <a:latin typeface="Garamond" panose="02020404030301010803" pitchFamily="18" charset="0"/>
              </a:rPr>
              <a:t>Research Infrastructure and Mega-science </a:t>
            </a:r>
            <a:endParaRPr kumimoji="0" lang="nl-NL" sz="4800" b="1" i="0" u="none" strike="noStrike" kern="1200" cap="none" spc="0" normalizeH="0" baseline="0" noProof="0" dirty="0">
              <a:ln>
                <a:noFill/>
              </a:ln>
              <a:solidFill>
                <a:srgbClr val="820000"/>
              </a:solidFill>
              <a:effectLst/>
              <a:uLnTx/>
              <a:uFillTx/>
              <a:latin typeface="Garamond" panose="02020404030301010803" pitchFamily="18" charset="0"/>
              <a:ea typeface="+mn-ea"/>
              <a:cs typeface="+mn-cs"/>
            </a:endParaRPr>
          </a:p>
        </p:txBody>
      </p:sp>
      <p:sp>
        <p:nvSpPr>
          <p:cNvPr id="20" name="Tekstvak 19"/>
          <p:cNvSpPr txBox="1"/>
          <p:nvPr/>
        </p:nvSpPr>
        <p:spPr>
          <a:xfrm>
            <a:off x="2203274" y="4678426"/>
            <a:ext cx="7785451" cy="461665"/>
          </a:xfrm>
          <a:prstGeom prst="rect">
            <a:avLst/>
          </a:prstGeom>
          <a:noFill/>
        </p:spPr>
        <p:txBody>
          <a:bodyPr wrap="square" rtlCol="0">
            <a:spAutoFit/>
          </a:bodyPr>
          <a:lstStyle/>
          <a:p>
            <a:pPr lvl="0" algn="ctr"/>
            <a:r>
              <a:rPr lang="en-US" sz="2400" b="1" dirty="0">
                <a:solidFill>
                  <a:prstClr val="black"/>
                </a:solidFill>
                <a:latin typeface="Garamond" panose="02020404030301010803" pitchFamily="18" charset="0"/>
              </a:rPr>
              <a:t>23</a:t>
            </a:r>
            <a:r>
              <a:rPr lang="en-US" sz="2400" b="1" baseline="30000" dirty="0">
                <a:solidFill>
                  <a:prstClr val="black"/>
                </a:solidFill>
                <a:latin typeface="Garamond" panose="02020404030301010803" pitchFamily="18" charset="0"/>
              </a:rPr>
              <a:t>rd </a:t>
            </a:r>
            <a:r>
              <a:rPr lang="en-US" sz="2400" b="1" dirty="0">
                <a:solidFill>
                  <a:prstClr val="black"/>
                </a:solidFill>
                <a:latin typeface="Garamond" panose="02020404030301010803" pitchFamily="18" charset="0"/>
              </a:rPr>
              <a:t>June, 2021</a:t>
            </a:r>
            <a:endParaRPr kumimoji="0" lang="nl-NL" sz="24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4109773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87860" y="6340347"/>
            <a:ext cx="96520" cy="177800"/>
          </a:xfrm>
          <a:prstGeom prst="rect">
            <a:avLst/>
          </a:prstGeom>
        </p:spPr>
        <p:txBody>
          <a:bodyPr vert="horz" wrap="square" lIns="0" tIns="12700" rIns="0" bIns="0" rtlCol="0">
            <a:spAutoFit/>
          </a:bodyPr>
          <a:lstStyle/>
          <a:p>
            <a:pPr marL="12700">
              <a:lnSpc>
                <a:spcPct val="100000"/>
              </a:lnSpc>
              <a:spcBef>
                <a:spcPts val="100"/>
              </a:spcBef>
            </a:pPr>
            <a:r>
              <a:rPr sz="1000" dirty="0">
                <a:latin typeface="Arial"/>
                <a:cs typeface="Arial"/>
              </a:rPr>
              <a:t>7</a:t>
            </a:r>
            <a:endParaRPr sz="1000">
              <a:latin typeface="Arial"/>
              <a:cs typeface="Arial"/>
            </a:endParaRPr>
          </a:p>
        </p:txBody>
      </p:sp>
      <p:sp>
        <p:nvSpPr>
          <p:cNvPr id="3" name="object 3"/>
          <p:cNvSpPr/>
          <p:nvPr/>
        </p:nvSpPr>
        <p:spPr>
          <a:xfrm>
            <a:off x="185680" y="204101"/>
            <a:ext cx="1947183" cy="350304"/>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545247" y="672085"/>
            <a:ext cx="7046595" cy="513080"/>
          </a:xfrm>
          <a:prstGeom prst="rect">
            <a:avLst/>
          </a:prstGeom>
        </p:spPr>
        <p:txBody>
          <a:bodyPr vert="horz" wrap="square" lIns="0" tIns="12700" rIns="0" bIns="0" rtlCol="0">
            <a:spAutoFit/>
          </a:bodyPr>
          <a:lstStyle/>
          <a:p>
            <a:pPr marL="12700">
              <a:lnSpc>
                <a:spcPct val="100000"/>
              </a:lnSpc>
              <a:spcBef>
                <a:spcPts val="100"/>
              </a:spcBef>
            </a:pPr>
            <a:r>
              <a:rPr sz="3200" spc="-15" dirty="0"/>
              <a:t>Example: </a:t>
            </a:r>
            <a:r>
              <a:rPr sz="3200" spc="10" dirty="0"/>
              <a:t>Mechanical </a:t>
            </a:r>
            <a:r>
              <a:rPr sz="3200" spc="-5" dirty="0"/>
              <a:t>Ventilator</a:t>
            </a:r>
            <a:r>
              <a:rPr sz="3200" spc="-60" dirty="0"/>
              <a:t> </a:t>
            </a:r>
            <a:r>
              <a:rPr sz="3200" spc="10" dirty="0"/>
              <a:t>Milano</a:t>
            </a:r>
            <a:endParaRPr sz="3200"/>
          </a:p>
        </p:txBody>
      </p:sp>
      <p:grpSp>
        <p:nvGrpSpPr>
          <p:cNvPr id="5" name="object 5"/>
          <p:cNvGrpSpPr/>
          <p:nvPr/>
        </p:nvGrpSpPr>
        <p:grpSpPr>
          <a:xfrm>
            <a:off x="9086850" y="215430"/>
            <a:ext cx="2967990" cy="6448425"/>
            <a:chOff x="9086850" y="215430"/>
            <a:chExt cx="2967990" cy="6448425"/>
          </a:xfrm>
        </p:grpSpPr>
        <p:sp>
          <p:nvSpPr>
            <p:cNvPr id="6" name="object 6"/>
            <p:cNvSpPr/>
            <p:nvPr/>
          </p:nvSpPr>
          <p:spPr>
            <a:xfrm>
              <a:off x="9303131" y="215430"/>
              <a:ext cx="2751416" cy="3646906"/>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9086850" y="3644329"/>
              <a:ext cx="2262860" cy="3019526"/>
            </a:xfrm>
            <a:prstGeom prst="rect">
              <a:avLst/>
            </a:prstGeom>
            <a:blipFill>
              <a:blip r:embed="rId4" cstate="print"/>
              <a:stretch>
                <a:fillRect/>
              </a:stretch>
            </a:blipFill>
          </p:spPr>
          <p:txBody>
            <a:bodyPr wrap="square" lIns="0" tIns="0" rIns="0" bIns="0" rtlCol="0"/>
            <a:lstStyle/>
            <a:p>
              <a:endParaRPr/>
            </a:p>
          </p:txBody>
        </p:sp>
      </p:grpSp>
      <p:sp>
        <p:nvSpPr>
          <p:cNvPr id="8" name="object 8"/>
          <p:cNvSpPr txBox="1"/>
          <p:nvPr/>
        </p:nvSpPr>
        <p:spPr>
          <a:xfrm>
            <a:off x="622527" y="1471676"/>
            <a:ext cx="8326120" cy="4980940"/>
          </a:xfrm>
          <a:prstGeom prst="rect">
            <a:avLst/>
          </a:prstGeom>
        </p:spPr>
        <p:txBody>
          <a:bodyPr vert="horz" wrap="square" lIns="0" tIns="26670" rIns="0" bIns="0" rtlCol="0">
            <a:spAutoFit/>
          </a:bodyPr>
          <a:lstStyle/>
          <a:p>
            <a:pPr marL="268605" marR="723265" indent="-255904">
              <a:lnSpc>
                <a:spcPts val="2110"/>
              </a:lnSpc>
              <a:spcBef>
                <a:spcPts val="210"/>
              </a:spcBef>
            </a:pPr>
            <a:r>
              <a:rPr sz="1800" spc="10" dirty="0">
                <a:latin typeface="Arial"/>
                <a:cs typeface="Arial"/>
              </a:rPr>
              <a:t>Started </a:t>
            </a:r>
            <a:r>
              <a:rPr sz="1800" spc="-5" dirty="0">
                <a:latin typeface="Arial"/>
                <a:cs typeface="Arial"/>
              </a:rPr>
              <a:t>in Italy </a:t>
            </a:r>
            <a:r>
              <a:rPr sz="1800" spc="30" dirty="0">
                <a:latin typeface="Arial"/>
                <a:cs typeface="Arial"/>
              </a:rPr>
              <a:t>by </a:t>
            </a:r>
            <a:r>
              <a:rPr sz="1800" spc="10" dirty="0">
                <a:latin typeface="Arial"/>
                <a:cs typeface="Arial"/>
              </a:rPr>
              <a:t>scientists </a:t>
            </a:r>
            <a:r>
              <a:rPr sz="1800" spc="25" dirty="0">
                <a:latin typeface="Arial"/>
                <a:cs typeface="Arial"/>
              </a:rPr>
              <a:t>from </a:t>
            </a:r>
            <a:r>
              <a:rPr sz="1800" spc="5" dirty="0">
                <a:latin typeface="Arial"/>
                <a:cs typeface="Arial"/>
              </a:rPr>
              <a:t>the </a:t>
            </a:r>
            <a:r>
              <a:rPr sz="1800" spc="-5" dirty="0">
                <a:latin typeface="Arial"/>
                <a:cs typeface="Arial"/>
              </a:rPr>
              <a:t>Darkside </a:t>
            </a:r>
            <a:r>
              <a:rPr sz="1800" spc="-15" dirty="0">
                <a:latin typeface="Arial"/>
                <a:cs typeface="Arial"/>
              </a:rPr>
              <a:t>Dark </a:t>
            </a:r>
            <a:r>
              <a:rPr sz="1800" spc="15" dirty="0">
                <a:latin typeface="Arial"/>
                <a:cs typeface="Arial"/>
              </a:rPr>
              <a:t>Matter collaboration </a:t>
            </a:r>
            <a:r>
              <a:rPr sz="1800" spc="-5" dirty="0">
                <a:latin typeface="Arial"/>
                <a:cs typeface="Arial"/>
              </a:rPr>
              <a:t>in  </a:t>
            </a:r>
            <a:r>
              <a:rPr sz="1800" dirty="0">
                <a:latin typeface="Arial"/>
                <a:cs typeface="Arial"/>
              </a:rPr>
              <a:t>response </a:t>
            </a:r>
            <a:r>
              <a:rPr sz="1800" spc="45" dirty="0">
                <a:latin typeface="Arial"/>
                <a:cs typeface="Arial"/>
              </a:rPr>
              <a:t>to </a:t>
            </a:r>
            <a:r>
              <a:rPr sz="1800" spc="-20" dirty="0">
                <a:latin typeface="Arial"/>
                <a:cs typeface="Arial"/>
              </a:rPr>
              <a:t>COVID-19 </a:t>
            </a:r>
            <a:r>
              <a:rPr sz="1800" spc="10" dirty="0">
                <a:latin typeface="Arial"/>
                <a:cs typeface="Arial"/>
              </a:rPr>
              <a:t>crisis </a:t>
            </a:r>
            <a:r>
              <a:rPr sz="1800" spc="5" dirty="0">
                <a:latin typeface="Arial"/>
                <a:cs typeface="Arial"/>
              </a:rPr>
              <a:t>and ventilator</a:t>
            </a:r>
            <a:r>
              <a:rPr sz="1800" spc="-65" dirty="0">
                <a:latin typeface="Arial"/>
                <a:cs typeface="Arial"/>
              </a:rPr>
              <a:t> </a:t>
            </a:r>
            <a:r>
              <a:rPr sz="1800" spc="5" dirty="0">
                <a:latin typeface="Arial"/>
                <a:cs typeface="Arial"/>
              </a:rPr>
              <a:t>shortage</a:t>
            </a:r>
            <a:endParaRPr sz="1800">
              <a:latin typeface="Arial"/>
              <a:cs typeface="Arial"/>
            </a:endParaRPr>
          </a:p>
          <a:p>
            <a:pPr marL="57150" marR="5080" indent="-44450">
              <a:lnSpc>
                <a:spcPct val="101099"/>
              </a:lnSpc>
              <a:spcBef>
                <a:spcPts val="1355"/>
              </a:spcBef>
            </a:pPr>
            <a:r>
              <a:rPr sz="1800" spc="5" dirty="0">
                <a:solidFill>
                  <a:srgbClr val="0070C0"/>
                </a:solidFill>
                <a:latin typeface="Arial"/>
                <a:cs typeface="Arial"/>
              </a:rPr>
              <a:t>Conceived </a:t>
            </a:r>
            <a:r>
              <a:rPr sz="1800" spc="-20" dirty="0">
                <a:solidFill>
                  <a:srgbClr val="0070C0"/>
                </a:solidFill>
                <a:latin typeface="Arial"/>
                <a:cs typeface="Arial"/>
              </a:rPr>
              <a:t>as </a:t>
            </a:r>
            <a:r>
              <a:rPr sz="1800" spc="35" dirty="0">
                <a:solidFill>
                  <a:srgbClr val="0070C0"/>
                </a:solidFill>
                <a:latin typeface="Arial"/>
                <a:cs typeface="Arial"/>
              </a:rPr>
              <a:t>low-cost, </a:t>
            </a:r>
            <a:r>
              <a:rPr sz="1800" spc="-10" dirty="0">
                <a:solidFill>
                  <a:srgbClr val="0070C0"/>
                </a:solidFill>
                <a:latin typeface="Arial"/>
                <a:cs typeface="Arial"/>
              </a:rPr>
              <a:t>reliable, </a:t>
            </a:r>
            <a:r>
              <a:rPr sz="1800" dirty="0">
                <a:solidFill>
                  <a:srgbClr val="0070C0"/>
                </a:solidFill>
                <a:latin typeface="Arial"/>
                <a:cs typeface="Arial"/>
              </a:rPr>
              <a:t>fail-safe, </a:t>
            </a:r>
            <a:r>
              <a:rPr sz="1800" spc="5" dirty="0">
                <a:solidFill>
                  <a:srgbClr val="0070C0"/>
                </a:solidFill>
                <a:latin typeface="Arial"/>
                <a:cs typeface="Arial"/>
              </a:rPr>
              <a:t>and </a:t>
            </a:r>
            <a:r>
              <a:rPr sz="1800" spc="-20" dirty="0">
                <a:solidFill>
                  <a:srgbClr val="0070C0"/>
                </a:solidFill>
                <a:latin typeface="Arial"/>
                <a:cs typeface="Arial"/>
              </a:rPr>
              <a:t>easy </a:t>
            </a:r>
            <a:r>
              <a:rPr sz="1800" spc="45" dirty="0">
                <a:solidFill>
                  <a:srgbClr val="0070C0"/>
                </a:solidFill>
                <a:latin typeface="Arial"/>
                <a:cs typeface="Arial"/>
              </a:rPr>
              <a:t>to </a:t>
            </a:r>
            <a:r>
              <a:rPr sz="1800" spc="5" dirty="0">
                <a:solidFill>
                  <a:srgbClr val="0070C0"/>
                </a:solidFill>
                <a:latin typeface="Arial"/>
                <a:cs typeface="Arial"/>
              </a:rPr>
              <a:t>operate </a:t>
            </a:r>
            <a:r>
              <a:rPr sz="1800" spc="10" dirty="0">
                <a:solidFill>
                  <a:srgbClr val="0070C0"/>
                </a:solidFill>
                <a:latin typeface="Arial"/>
                <a:cs typeface="Arial"/>
              </a:rPr>
              <a:t>electro-mechanical  </a:t>
            </a:r>
            <a:r>
              <a:rPr sz="1800" spc="5" dirty="0">
                <a:solidFill>
                  <a:srgbClr val="0070C0"/>
                </a:solidFill>
                <a:latin typeface="Arial"/>
                <a:cs typeface="Arial"/>
              </a:rPr>
              <a:t>ventilator </a:t>
            </a:r>
            <a:r>
              <a:rPr sz="1800" spc="20" dirty="0">
                <a:solidFill>
                  <a:srgbClr val="0070C0"/>
                </a:solidFill>
                <a:latin typeface="Arial"/>
                <a:cs typeface="Arial"/>
              </a:rPr>
              <a:t>for </a:t>
            </a:r>
            <a:r>
              <a:rPr sz="1800" spc="15" dirty="0">
                <a:solidFill>
                  <a:srgbClr val="0070C0"/>
                </a:solidFill>
                <a:latin typeface="Arial"/>
                <a:cs typeface="Arial"/>
              </a:rPr>
              <a:t>rapid</a:t>
            </a:r>
            <a:r>
              <a:rPr sz="1800" spc="-35" dirty="0">
                <a:solidFill>
                  <a:srgbClr val="0070C0"/>
                </a:solidFill>
                <a:latin typeface="Arial"/>
                <a:cs typeface="Arial"/>
              </a:rPr>
              <a:t> </a:t>
            </a:r>
            <a:r>
              <a:rPr sz="1800" spc="25" dirty="0">
                <a:solidFill>
                  <a:srgbClr val="0070C0"/>
                </a:solidFill>
                <a:latin typeface="Arial"/>
                <a:cs typeface="Arial"/>
              </a:rPr>
              <a:t>production.</a:t>
            </a:r>
            <a:endParaRPr sz="1800">
              <a:latin typeface="Arial"/>
              <a:cs typeface="Arial"/>
            </a:endParaRPr>
          </a:p>
          <a:p>
            <a:pPr marL="268605" marR="63500" indent="-255904">
              <a:lnSpc>
                <a:spcPct val="99400"/>
              </a:lnSpc>
              <a:spcBef>
                <a:spcPts val="1360"/>
              </a:spcBef>
            </a:pPr>
            <a:r>
              <a:rPr sz="1800" spc="-10" dirty="0">
                <a:latin typeface="Arial"/>
                <a:cs typeface="Arial"/>
              </a:rPr>
              <a:t>Canadian </a:t>
            </a:r>
            <a:r>
              <a:rPr sz="1800" dirty="0">
                <a:latin typeface="Arial"/>
                <a:cs typeface="Arial"/>
              </a:rPr>
              <a:t>team </a:t>
            </a:r>
            <a:r>
              <a:rPr sz="1800" spc="5" dirty="0">
                <a:latin typeface="Arial"/>
                <a:cs typeface="Arial"/>
              </a:rPr>
              <a:t>led </a:t>
            </a:r>
            <a:r>
              <a:rPr sz="1800" spc="30" dirty="0">
                <a:latin typeface="Arial"/>
                <a:cs typeface="Arial"/>
              </a:rPr>
              <a:t>by </a:t>
            </a:r>
            <a:r>
              <a:rPr sz="1800" spc="10" dirty="0">
                <a:latin typeface="Arial"/>
                <a:cs typeface="Arial"/>
              </a:rPr>
              <a:t>Nobel </a:t>
            </a:r>
            <a:r>
              <a:rPr sz="1800" spc="-15" dirty="0">
                <a:latin typeface="Arial"/>
                <a:cs typeface="Arial"/>
              </a:rPr>
              <a:t>Laureate </a:t>
            </a:r>
            <a:r>
              <a:rPr sz="1800" spc="5" dirty="0">
                <a:latin typeface="Arial"/>
                <a:cs typeface="Arial"/>
              </a:rPr>
              <a:t>Art </a:t>
            </a:r>
            <a:r>
              <a:rPr sz="1800" spc="10" dirty="0">
                <a:latin typeface="Arial"/>
                <a:cs typeface="Arial"/>
              </a:rPr>
              <a:t>McDonald: </a:t>
            </a:r>
            <a:r>
              <a:rPr sz="1800" spc="-30" dirty="0">
                <a:latin typeface="Arial"/>
                <a:cs typeface="Arial"/>
              </a:rPr>
              <a:t>TRIUMF, </a:t>
            </a:r>
            <a:r>
              <a:rPr sz="1800" spc="-10" dirty="0">
                <a:latin typeface="Arial"/>
                <a:cs typeface="Arial"/>
              </a:rPr>
              <a:t>Canadian </a:t>
            </a:r>
            <a:r>
              <a:rPr sz="1800" spc="-5" dirty="0">
                <a:latin typeface="Arial"/>
                <a:cs typeface="Arial"/>
              </a:rPr>
              <a:t>Nuclear  </a:t>
            </a:r>
            <a:r>
              <a:rPr sz="1800" dirty="0">
                <a:latin typeface="Arial"/>
                <a:cs typeface="Arial"/>
              </a:rPr>
              <a:t>Laboratories, </a:t>
            </a:r>
            <a:r>
              <a:rPr sz="1800" spc="-15" dirty="0">
                <a:latin typeface="Arial"/>
                <a:cs typeface="Arial"/>
              </a:rPr>
              <a:t>SNOLAB, </a:t>
            </a:r>
            <a:r>
              <a:rPr sz="1800" spc="15" dirty="0">
                <a:latin typeface="Arial"/>
                <a:cs typeface="Arial"/>
              </a:rPr>
              <a:t>McDonald </a:t>
            </a:r>
            <a:r>
              <a:rPr sz="1800" spc="10" dirty="0">
                <a:latin typeface="Arial"/>
                <a:cs typeface="Arial"/>
              </a:rPr>
              <a:t>Institute </a:t>
            </a:r>
            <a:r>
              <a:rPr sz="1800" spc="20" dirty="0">
                <a:latin typeface="Arial"/>
                <a:cs typeface="Arial"/>
              </a:rPr>
              <a:t>working </a:t>
            </a:r>
            <a:r>
              <a:rPr sz="1800" spc="30" dirty="0">
                <a:latin typeface="Arial"/>
                <a:cs typeface="Arial"/>
              </a:rPr>
              <a:t>with </a:t>
            </a:r>
            <a:r>
              <a:rPr sz="1800" spc="10" dirty="0">
                <a:latin typeface="Arial"/>
                <a:cs typeface="Arial"/>
              </a:rPr>
              <a:t>companies </a:t>
            </a:r>
            <a:r>
              <a:rPr sz="1800" spc="-15" dirty="0">
                <a:latin typeface="Arial"/>
                <a:cs typeface="Arial"/>
              </a:rPr>
              <a:t>Vexos,  </a:t>
            </a:r>
            <a:r>
              <a:rPr sz="1800" spc="15" dirty="0">
                <a:latin typeface="Arial"/>
                <a:cs typeface="Arial"/>
              </a:rPr>
              <a:t>JMP</a:t>
            </a:r>
            <a:r>
              <a:rPr sz="1800" spc="-10" dirty="0">
                <a:latin typeface="Arial"/>
                <a:cs typeface="Arial"/>
              </a:rPr>
              <a:t> </a:t>
            </a:r>
            <a:r>
              <a:rPr sz="1800" spc="5" dirty="0">
                <a:latin typeface="Arial"/>
                <a:cs typeface="Arial"/>
              </a:rPr>
              <a:t>Solutions</a:t>
            </a:r>
            <a:endParaRPr sz="1800">
              <a:latin typeface="Arial"/>
              <a:cs typeface="Arial"/>
            </a:endParaRPr>
          </a:p>
          <a:p>
            <a:pPr marL="298450" indent="-285750">
              <a:lnSpc>
                <a:spcPct val="100000"/>
              </a:lnSpc>
              <a:spcBef>
                <a:spcPts val="1845"/>
              </a:spcBef>
              <a:buChar char="•"/>
              <a:tabLst>
                <a:tab pos="297815" algn="l"/>
                <a:tab pos="298450" algn="l"/>
              </a:tabLst>
            </a:pPr>
            <a:r>
              <a:rPr sz="1800" spc="10" dirty="0">
                <a:solidFill>
                  <a:srgbClr val="0070C0"/>
                </a:solidFill>
                <a:latin typeface="Arial"/>
                <a:cs typeface="Arial"/>
              </a:rPr>
              <a:t>Project </a:t>
            </a:r>
            <a:r>
              <a:rPr sz="1800" spc="15" dirty="0">
                <a:solidFill>
                  <a:srgbClr val="0070C0"/>
                </a:solidFill>
                <a:latin typeface="Arial"/>
                <a:cs typeface="Arial"/>
              </a:rPr>
              <a:t>started </a:t>
            </a:r>
            <a:r>
              <a:rPr sz="1800" spc="-5" dirty="0">
                <a:solidFill>
                  <a:srgbClr val="0070C0"/>
                </a:solidFill>
                <a:latin typeface="Arial"/>
                <a:cs typeface="Arial"/>
              </a:rPr>
              <a:t>in </a:t>
            </a:r>
            <a:r>
              <a:rPr sz="1800" spc="15" dirty="0">
                <a:solidFill>
                  <a:srgbClr val="0070C0"/>
                </a:solidFill>
                <a:latin typeface="Arial"/>
                <a:cs typeface="Arial"/>
              </a:rPr>
              <a:t>March </a:t>
            </a:r>
            <a:r>
              <a:rPr sz="1800" spc="-5" dirty="0">
                <a:solidFill>
                  <a:srgbClr val="0070C0"/>
                </a:solidFill>
                <a:latin typeface="Arial"/>
                <a:cs typeface="Arial"/>
              </a:rPr>
              <a:t>2020 in </a:t>
            </a:r>
            <a:r>
              <a:rPr sz="1800" spc="5" dirty="0">
                <a:solidFill>
                  <a:srgbClr val="0070C0"/>
                </a:solidFill>
                <a:latin typeface="Arial"/>
                <a:cs typeface="Arial"/>
              </a:rPr>
              <a:t>the </a:t>
            </a:r>
            <a:r>
              <a:rPr sz="1800" spc="30" dirty="0">
                <a:solidFill>
                  <a:srgbClr val="0070C0"/>
                </a:solidFill>
                <a:latin typeface="Arial"/>
                <a:cs typeface="Arial"/>
              </a:rPr>
              <a:t>midst of </a:t>
            </a:r>
            <a:r>
              <a:rPr sz="1800" spc="5" dirty="0">
                <a:solidFill>
                  <a:srgbClr val="0070C0"/>
                </a:solidFill>
                <a:latin typeface="Arial"/>
                <a:cs typeface="Arial"/>
              </a:rPr>
              <a:t>the </a:t>
            </a:r>
            <a:r>
              <a:rPr sz="1800" spc="10" dirty="0">
                <a:solidFill>
                  <a:srgbClr val="0070C0"/>
                </a:solidFill>
                <a:latin typeface="Arial"/>
                <a:cs typeface="Arial"/>
              </a:rPr>
              <a:t>crisis </a:t>
            </a:r>
            <a:r>
              <a:rPr sz="1800" spc="-5" dirty="0">
                <a:solidFill>
                  <a:srgbClr val="0070C0"/>
                </a:solidFill>
                <a:latin typeface="Arial"/>
                <a:cs typeface="Arial"/>
              </a:rPr>
              <a:t>in</a:t>
            </a:r>
            <a:r>
              <a:rPr sz="1800" spc="-165" dirty="0">
                <a:solidFill>
                  <a:srgbClr val="0070C0"/>
                </a:solidFill>
                <a:latin typeface="Arial"/>
                <a:cs typeface="Arial"/>
              </a:rPr>
              <a:t> </a:t>
            </a:r>
            <a:r>
              <a:rPr sz="1800" spc="-5" dirty="0">
                <a:solidFill>
                  <a:srgbClr val="0070C0"/>
                </a:solidFill>
                <a:latin typeface="Arial"/>
                <a:cs typeface="Arial"/>
              </a:rPr>
              <a:t>Italy</a:t>
            </a:r>
            <a:endParaRPr sz="1800">
              <a:latin typeface="Arial"/>
              <a:cs typeface="Arial"/>
            </a:endParaRPr>
          </a:p>
          <a:p>
            <a:pPr marL="298450" indent="-285750">
              <a:lnSpc>
                <a:spcPct val="100000"/>
              </a:lnSpc>
              <a:spcBef>
                <a:spcPts val="1155"/>
              </a:spcBef>
              <a:buChar char="•"/>
              <a:tabLst>
                <a:tab pos="297815" algn="l"/>
                <a:tab pos="298450" algn="l"/>
              </a:tabLst>
            </a:pPr>
            <a:r>
              <a:rPr sz="1800" spc="5" dirty="0">
                <a:solidFill>
                  <a:srgbClr val="0070C0"/>
                </a:solidFill>
                <a:latin typeface="Arial"/>
                <a:cs typeface="Arial"/>
              </a:rPr>
              <a:t>Around the </a:t>
            </a:r>
            <a:r>
              <a:rPr sz="1800" spc="30" dirty="0">
                <a:solidFill>
                  <a:srgbClr val="0070C0"/>
                </a:solidFill>
                <a:latin typeface="Arial"/>
                <a:cs typeface="Arial"/>
              </a:rPr>
              <a:t>clock-effort by </a:t>
            </a:r>
            <a:r>
              <a:rPr sz="1800" dirty="0">
                <a:solidFill>
                  <a:srgbClr val="0070C0"/>
                </a:solidFill>
                <a:latin typeface="Arial"/>
                <a:cs typeface="Arial"/>
              </a:rPr>
              <a:t>~100 </a:t>
            </a:r>
            <a:r>
              <a:rPr sz="1800" spc="10" dirty="0">
                <a:solidFill>
                  <a:srgbClr val="0070C0"/>
                </a:solidFill>
                <a:latin typeface="Arial"/>
                <a:cs typeface="Arial"/>
              </a:rPr>
              <a:t>people </a:t>
            </a:r>
            <a:r>
              <a:rPr sz="1800" spc="5" dirty="0">
                <a:solidFill>
                  <a:srgbClr val="0070C0"/>
                </a:solidFill>
                <a:latin typeface="Arial"/>
                <a:cs typeface="Arial"/>
              </a:rPr>
              <a:t>across </a:t>
            </a:r>
            <a:r>
              <a:rPr sz="1800" spc="25" dirty="0">
                <a:solidFill>
                  <a:srgbClr val="0070C0"/>
                </a:solidFill>
                <a:latin typeface="Arial"/>
                <a:cs typeface="Arial"/>
              </a:rPr>
              <a:t>9-time</a:t>
            </a:r>
            <a:r>
              <a:rPr sz="1800" spc="-125" dirty="0">
                <a:solidFill>
                  <a:srgbClr val="0070C0"/>
                </a:solidFill>
                <a:latin typeface="Arial"/>
                <a:cs typeface="Arial"/>
              </a:rPr>
              <a:t> </a:t>
            </a:r>
            <a:r>
              <a:rPr sz="1800" spc="-15" dirty="0">
                <a:solidFill>
                  <a:srgbClr val="0070C0"/>
                </a:solidFill>
                <a:latin typeface="Arial"/>
                <a:cs typeface="Arial"/>
              </a:rPr>
              <a:t>zones</a:t>
            </a:r>
            <a:endParaRPr sz="1800">
              <a:latin typeface="Arial"/>
              <a:cs typeface="Arial"/>
            </a:endParaRPr>
          </a:p>
          <a:p>
            <a:pPr marL="298450" indent="-285750">
              <a:lnSpc>
                <a:spcPct val="100000"/>
              </a:lnSpc>
              <a:spcBef>
                <a:spcPts val="1030"/>
              </a:spcBef>
              <a:buChar char="•"/>
              <a:tabLst>
                <a:tab pos="297815" algn="l"/>
                <a:tab pos="298450" algn="l"/>
              </a:tabLst>
            </a:pPr>
            <a:r>
              <a:rPr sz="1800" spc="5" dirty="0">
                <a:solidFill>
                  <a:srgbClr val="0070C0"/>
                </a:solidFill>
                <a:latin typeface="Arial"/>
                <a:cs typeface="Arial"/>
              </a:rPr>
              <a:t>MVM </a:t>
            </a:r>
            <a:r>
              <a:rPr sz="1800" dirty="0">
                <a:solidFill>
                  <a:srgbClr val="0070C0"/>
                </a:solidFill>
                <a:latin typeface="Arial"/>
                <a:cs typeface="Arial"/>
              </a:rPr>
              <a:t>received </a:t>
            </a:r>
            <a:r>
              <a:rPr sz="1800" spc="-5" dirty="0">
                <a:solidFill>
                  <a:srgbClr val="0070C0"/>
                </a:solidFill>
                <a:latin typeface="Arial"/>
                <a:cs typeface="Arial"/>
              </a:rPr>
              <a:t>Health </a:t>
            </a:r>
            <a:r>
              <a:rPr sz="1800" spc="-10" dirty="0">
                <a:solidFill>
                  <a:srgbClr val="0070C0"/>
                </a:solidFill>
                <a:latin typeface="Arial"/>
                <a:cs typeface="Arial"/>
              </a:rPr>
              <a:t>Canada </a:t>
            </a:r>
            <a:r>
              <a:rPr sz="1800" spc="5" dirty="0">
                <a:solidFill>
                  <a:srgbClr val="0070C0"/>
                </a:solidFill>
                <a:latin typeface="Arial"/>
                <a:cs typeface="Arial"/>
              </a:rPr>
              <a:t>approval </a:t>
            </a:r>
            <a:r>
              <a:rPr sz="1800" spc="-5" dirty="0">
                <a:solidFill>
                  <a:srgbClr val="0070C0"/>
                </a:solidFill>
                <a:latin typeface="Arial"/>
                <a:cs typeface="Arial"/>
              </a:rPr>
              <a:t>in </a:t>
            </a:r>
            <a:r>
              <a:rPr sz="1800" spc="10" dirty="0">
                <a:solidFill>
                  <a:srgbClr val="0070C0"/>
                </a:solidFill>
                <a:latin typeface="Arial"/>
                <a:cs typeface="Arial"/>
              </a:rPr>
              <a:t>Sept</a:t>
            </a:r>
            <a:r>
              <a:rPr sz="1800" spc="-30" dirty="0">
                <a:solidFill>
                  <a:srgbClr val="0070C0"/>
                </a:solidFill>
                <a:latin typeface="Arial"/>
                <a:cs typeface="Arial"/>
              </a:rPr>
              <a:t> </a:t>
            </a:r>
            <a:r>
              <a:rPr sz="1800" spc="-5" dirty="0">
                <a:solidFill>
                  <a:srgbClr val="0070C0"/>
                </a:solidFill>
                <a:latin typeface="Arial"/>
                <a:cs typeface="Arial"/>
              </a:rPr>
              <a:t>2020</a:t>
            </a:r>
            <a:endParaRPr sz="1800">
              <a:latin typeface="Arial"/>
              <a:cs typeface="Arial"/>
            </a:endParaRPr>
          </a:p>
          <a:p>
            <a:pPr marL="298450" indent="-285750">
              <a:lnSpc>
                <a:spcPct val="100000"/>
              </a:lnSpc>
              <a:spcBef>
                <a:spcPts val="1035"/>
              </a:spcBef>
              <a:buChar char="•"/>
              <a:tabLst>
                <a:tab pos="297815" algn="l"/>
                <a:tab pos="298450" algn="l"/>
              </a:tabLst>
            </a:pPr>
            <a:r>
              <a:rPr sz="1800" dirty="0">
                <a:solidFill>
                  <a:srgbClr val="0070C0"/>
                </a:solidFill>
                <a:latin typeface="Arial"/>
                <a:cs typeface="Arial"/>
              </a:rPr>
              <a:t>Government </a:t>
            </a:r>
            <a:r>
              <a:rPr sz="1800" spc="30" dirty="0">
                <a:solidFill>
                  <a:srgbClr val="0070C0"/>
                </a:solidFill>
                <a:latin typeface="Arial"/>
                <a:cs typeface="Arial"/>
              </a:rPr>
              <a:t>of </a:t>
            </a:r>
            <a:r>
              <a:rPr sz="1800" spc="-10" dirty="0">
                <a:solidFill>
                  <a:srgbClr val="0070C0"/>
                </a:solidFill>
                <a:latin typeface="Arial"/>
                <a:cs typeface="Arial"/>
              </a:rPr>
              <a:t>Canada </a:t>
            </a:r>
            <a:r>
              <a:rPr sz="1800" dirty="0">
                <a:solidFill>
                  <a:srgbClr val="0070C0"/>
                </a:solidFill>
                <a:latin typeface="Arial"/>
                <a:cs typeface="Arial"/>
              </a:rPr>
              <a:t>received </a:t>
            </a:r>
            <a:r>
              <a:rPr sz="1800" spc="-5" dirty="0">
                <a:solidFill>
                  <a:srgbClr val="0070C0"/>
                </a:solidFill>
                <a:latin typeface="Arial"/>
                <a:cs typeface="Arial"/>
              </a:rPr>
              <a:t>6,000 </a:t>
            </a:r>
            <a:r>
              <a:rPr sz="1800" spc="10" dirty="0">
                <a:solidFill>
                  <a:srgbClr val="0070C0"/>
                </a:solidFill>
                <a:latin typeface="Arial"/>
                <a:cs typeface="Arial"/>
              </a:rPr>
              <a:t>units </a:t>
            </a:r>
            <a:r>
              <a:rPr sz="1800" spc="25" dirty="0">
                <a:solidFill>
                  <a:srgbClr val="0070C0"/>
                </a:solidFill>
                <a:latin typeface="Arial"/>
                <a:cs typeface="Arial"/>
              </a:rPr>
              <a:t>from </a:t>
            </a:r>
            <a:r>
              <a:rPr sz="1800" spc="-15" dirty="0">
                <a:solidFill>
                  <a:srgbClr val="0070C0"/>
                </a:solidFill>
                <a:latin typeface="Arial"/>
                <a:cs typeface="Arial"/>
              </a:rPr>
              <a:t>Vexos </a:t>
            </a:r>
            <a:r>
              <a:rPr sz="1800" spc="30" dirty="0">
                <a:solidFill>
                  <a:srgbClr val="0070C0"/>
                </a:solidFill>
                <a:latin typeface="Arial"/>
                <a:cs typeface="Arial"/>
              </a:rPr>
              <a:t>by </a:t>
            </a:r>
            <a:r>
              <a:rPr sz="1800" spc="15" dirty="0">
                <a:solidFill>
                  <a:srgbClr val="0070C0"/>
                </a:solidFill>
                <a:latin typeface="Arial"/>
                <a:cs typeface="Arial"/>
              </a:rPr>
              <a:t>March</a:t>
            </a:r>
            <a:r>
              <a:rPr sz="1800" spc="-145" dirty="0">
                <a:solidFill>
                  <a:srgbClr val="0070C0"/>
                </a:solidFill>
                <a:latin typeface="Arial"/>
                <a:cs typeface="Arial"/>
              </a:rPr>
              <a:t> </a:t>
            </a:r>
            <a:r>
              <a:rPr sz="1800" spc="-5" dirty="0">
                <a:solidFill>
                  <a:srgbClr val="0070C0"/>
                </a:solidFill>
                <a:latin typeface="Arial"/>
                <a:cs typeface="Arial"/>
              </a:rPr>
              <a:t>2021</a:t>
            </a:r>
            <a:endParaRPr sz="1800">
              <a:latin typeface="Arial"/>
              <a:cs typeface="Arial"/>
            </a:endParaRPr>
          </a:p>
          <a:p>
            <a:pPr>
              <a:lnSpc>
                <a:spcPct val="100000"/>
              </a:lnSpc>
              <a:spcBef>
                <a:spcPts val="10"/>
              </a:spcBef>
            </a:pPr>
            <a:endParaRPr sz="2300">
              <a:latin typeface="Arial"/>
              <a:cs typeface="Arial"/>
            </a:endParaRPr>
          </a:p>
          <a:p>
            <a:pPr marL="12700" marR="368935">
              <a:lnSpc>
                <a:spcPct val="100000"/>
              </a:lnSpc>
            </a:pPr>
            <a:r>
              <a:rPr sz="2000" b="1" dirty="0">
                <a:latin typeface="Arial"/>
                <a:cs typeface="Arial"/>
              </a:rPr>
              <a:t>Demonstration of </a:t>
            </a:r>
            <a:r>
              <a:rPr sz="2000" b="1" spc="10" dirty="0">
                <a:latin typeface="Arial"/>
                <a:cs typeface="Arial"/>
              </a:rPr>
              <a:t>the </a:t>
            </a:r>
            <a:r>
              <a:rPr sz="2000" b="1" spc="20" dirty="0">
                <a:latin typeface="Arial"/>
                <a:cs typeface="Arial"/>
              </a:rPr>
              <a:t>power </a:t>
            </a:r>
            <a:r>
              <a:rPr sz="2000" b="1" dirty="0">
                <a:latin typeface="Arial"/>
                <a:cs typeface="Arial"/>
              </a:rPr>
              <a:t>of </a:t>
            </a:r>
            <a:r>
              <a:rPr sz="2000" b="1" spc="-10" dirty="0">
                <a:latin typeface="Arial"/>
                <a:cs typeface="Arial"/>
              </a:rPr>
              <a:t>international </a:t>
            </a:r>
            <a:r>
              <a:rPr sz="2000" b="1" spc="-5" dirty="0">
                <a:latin typeface="Arial"/>
                <a:cs typeface="Arial"/>
              </a:rPr>
              <a:t>collaboration </a:t>
            </a:r>
            <a:r>
              <a:rPr sz="2000" b="1" dirty="0">
                <a:latin typeface="Arial"/>
                <a:cs typeface="Arial"/>
              </a:rPr>
              <a:t>and </a:t>
            </a:r>
            <a:r>
              <a:rPr sz="2000" b="1" spc="10" dirty="0">
                <a:latin typeface="Arial"/>
                <a:cs typeface="Arial"/>
              </a:rPr>
              <a:t>the  </a:t>
            </a:r>
            <a:r>
              <a:rPr sz="2000" b="1" spc="-10" dirty="0">
                <a:latin typeface="Arial"/>
                <a:cs typeface="Arial"/>
              </a:rPr>
              <a:t>readiness </a:t>
            </a:r>
            <a:r>
              <a:rPr sz="2000" b="1" dirty="0">
                <a:latin typeface="Arial"/>
                <a:cs typeface="Arial"/>
              </a:rPr>
              <a:t>of </a:t>
            </a:r>
            <a:r>
              <a:rPr sz="2000" b="1" spc="-10" dirty="0">
                <a:latin typeface="Arial"/>
                <a:cs typeface="Arial"/>
              </a:rPr>
              <a:t>national </a:t>
            </a:r>
            <a:r>
              <a:rPr sz="2000" b="1" spc="5" dirty="0">
                <a:latin typeface="Arial"/>
                <a:cs typeface="Arial"/>
              </a:rPr>
              <a:t>research </a:t>
            </a:r>
            <a:r>
              <a:rPr sz="2000" b="1" spc="-10" dirty="0">
                <a:latin typeface="Arial"/>
                <a:cs typeface="Arial"/>
              </a:rPr>
              <a:t>infrastructures </a:t>
            </a:r>
            <a:r>
              <a:rPr sz="2000" b="1" spc="15" dirty="0">
                <a:latin typeface="Arial"/>
                <a:cs typeface="Arial"/>
              </a:rPr>
              <a:t>to </a:t>
            </a:r>
            <a:r>
              <a:rPr sz="2000" b="1" spc="-5" dirty="0">
                <a:latin typeface="Arial"/>
                <a:cs typeface="Arial"/>
              </a:rPr>
              <a:t>address </a:t>
            </a:r>
            <a:r>
              <a:rPr sz="2000" b="1" spc="35" dirty="0">
                <a:latin typeface="Arial"/>
                <a:cs typeface="Arial"/>
              </a:rPr>
              <a:t>a</a:t>
            </a:r>
            <a:r>
              <a:rPr sz="2000" b="1" spc="50" dirty="0">
                <a:latin typeface="Arial"/>
                <a:cs typeface="Arial"/>
              </a:rPr>
              <a:t> </a:t>
            </a:r>
            <a:r>
              <a:rPr sz="2000" b="1" spc="-20" dirty="0">
                <a:latin typeface="Arial"/>
                <a:cs typeface="Arial"/>
              </a:rPr>
              <a:t>crisis.</a:t>
            </a:r>
            <a:endParaRPr sz="2000">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00B0F0"/>
          </a:solidFill>
        </p:spPr>
        <p:txBody>
          <a:bodyPr wrap="square" lIns="0" tIns="0" rIns="0" bIns="0" rtlCol="0"/>
          <a:lstStyle/>
          <a:p>
            <a:endParaRPr/>
          </a:p>
        </p:txBody>
      </p:sp>
      <p:sp>
        <p:nvSpPr>
          <p:cNvPr id="3" name="object 3"/>
          <p:cNvSpPr txBox="1">
            <a:spLocks noGrp="1"/>
          </p:cNvSpPr>
          <p:nvPr>
            <p:ph type="title"/>
          </p:nvPr>
        </p:nvSpPr>
        <p:spPr>
          <a:xfrm>
            <a:off x="527437" y="2470404"/>
            <a:ext cx="3016885" cy="1369695"/>
          </a:xfrm>
          <a:prstGeom prst="rect">
            <a:avLst/>
          </a:prstGeom>
        </p:spPr>
        <p:txBody>
          <a:bodyPr vert="horz" wrap="square" lIns="0" tIns="8890" rIns="0" bIns="0" rtlCol="0">
            <a:spAutoFit/>
          </a:bodyPr>
          <a:lstStyle/>
          <a:p>
            <a:pPr marL="12700" marR="5080">
              <a:lnSpc>
                <a:spcPct val="100499"/>
              </a:lnSpc>
              <a:spcBef>
                <a:spcPts val="70"/>
              </a:spcBef>
            </a:pPr>
            <a:r>
              <a:rPr sz="4400" b="1" spc="-5" dirty="0">
                <a:solidFill>
                  <a:srgbClr val="FFFFFF"/>
                </a:solidFill>
                <a:latin typeface="Arial"/>
                <a:cs typeface="Arial"/>
              </a:rPr>
              <a:t>Thank</a:t>
            </a:r>
            <a:r>
              <a:rPr sz="4400" b="1" spc="-165" dirty="0">
                <a:solidFill>
                  <a:srgbClr val="FFFFFF"/>
                </a:solidFill>
                <a:latin typeface="Arial"/>
                <a:cs typeface="Arial"/>
              </a:rPr>
              <a:t> </a:t>
            </a:r>
            <a:r>
              <a:rPr sz="4400" b="1" spc="-85" dirty="0">
                <a:solidFill>
                  <a:srgbClr val="FFFFFF"/>
                </a:solidFill>
                <a:latin typeface="Arial"/>
                <a:cs typeface="Arial"/>
              </a:rPr>
              <a:t>You!  </a:t>
            </a:r>
            <a:r>
              <a:rPr sz="4400" b="1" spc="-5" dirty="0">
                <a:solidFill>
                  <a:srgbClr val="FFFFFF"/>
                </a:solidFill>
                <a:latin typeface="Arial"/>
                <a:cs typeface="Arial"/>
              </a:rPr>
              <a:t>Merci!</a:t>
            </a:r>
            <a:endParaRPr sz="4400">
              <a:latin typeface="Arial"/>
              <a:cs typeface="Arial"/>
            </a:endParaRPr>
          </a:p>
        </p:txBody>
      </p:sp>
      <p:sp>
        <p:nvSpPr>
          <p:cNvPr id="4" name="object 4"/>
          <p:cNvSpPr txBox="1"/>
          <p:nvPr/>
        </p:nvSpPr>
        <p:spPr>
          <a:xfrm>
            <a:off x="713868" y="4115306"/>
            <a:ext cx="2442845" cy="882015"/>
          </a:xfrm>
          <a:prstGeom prst="rect">
            <a:avLst/>
          </a:prstGeom>
        </p:spPr>
        <p:txBody>
          <a:bodyPr vert="horz" wrap="square" lIns="0" tIns="12700" rIns="0" bIns="0" rtlCol="0">
            <a:spAutoFit/>
          </a:bodyPr>
          <a:lstStyle/>
          <a:p>
            <a:pPr marL="12700">
              <a:lnSpc>
                <a:spcPct val="100000"/>
              </a:lnSpc>
              <a:spcBef>
                <a:spcPts val="100"/>
              </a:spcBef>
            </a:pPr>
            <a:r>
              <a:rPr sz="2800" b="1" spc="-5" dirty="0">
                <a:solidFill>
                  <a:srgbClr val="FFFFFF"/>
                </a:solidFill>
                <a:latin typeface="Arial"/>
                <a:cs typeface="Arial"/>
                <a:hlinkClick r:id="rId2"/>
              </a:rPr>
              <a:t>ww</a:t>
            </a:r>
            <a:r>
              <a:rPr sz="2800" b="1" spc="-110" dirty="0">
                <a:solidFill>
                  <a:srgbClr val="FFFFFF"/>
                </a:solidFill>
                <a:latin typeface="Arial"/>
                <a:cs typeface="Arial"/>
                <a:hlinkClick r:id="rId2"/>
              </a:rPr>
              <a:t>w</a:t>
            </a:r>
            <a:r>
              <a:rPr sz="2800" b="1" spc="-5" dirty="0">
                <a:solidFill>
                  <a:srgbClr val="FFFFFF"/>
                </a:solidFill>
                <a:latin typeface="Arial"/>
                <a:cs typeface="Arial"/>
                <a:hlinkClick r:id="rId2"/>
              </a:rPr>
              <a:t>.</a:t>
            </a:r>
            <a:r>
              <a:rPr sz="2800" b="1" spc="5" dirty="0">
                <a:solidFill>
                  <a:srgbClr val="FFFFFF"/>
                </a:solidFill>
                <a:latin typeface="Arial"/>
                <a:cs typeface="Arial"/>
                <a:hlinkClick r:id="rId2"/>
              </a:rPr>
              <a:t>t</a:t>
            </a:r>
            <a:r>
              <a:rPr sz="2800" b="1" spc="-5" dirty="0">
                <a:solidFill>
                  <a:srgbClr val="FFFFFF"/>
                </a:solidFill>
                <a:latin typeface="Arial"/>
                <a:cs typeface="Arial"/>
                <a:hlinkClick r:id="rId2"/>
              </a:rPr>
              <a:t>ri</a:t>
            </a:r>
            <a:r>
              <a:rPr sz="2800" b="1" dirty="0">
                <a:solidFill>
                  <a:srgbClr val="FFFFFF"/>
                </a:solidFill>
                <a:latin typeface="Arial"/>
                <a:cs typeface="Arial"/>
                <a:hlinkClick r:id="rId2"/>
              </a:rPr>
              <a:t>u</a:t>
            </a:r>
            <a:r>
              <a:rPr sz="2800" b="1" spc="-5" dirty="0">
                <a:solidFill>
                  <a:srgbClr val="FFFFFF"/>
                </a:solidFill>
                <a:latin typeface="Arial"/>
                <a:cs typeface="Arial"/>
                <a:hlinkClick r:id="rId2"/>
              </a:rPr>
              <a:t>m</a:t>
            </a:r>
            <a:r>
              <a:rPr sz="2800" b="1" spc="5" dirty="0">
                <a:solidFill>
                  <a:srgbClr val="FFFFFF"/>
                </a:solidFill>
                <a:latin typeface="Arial"/>
                <a:cs typeface="Arial"/>
                <a:hlinkClick r:id="rId2"/>
              </a:rPr>
              <a:t>f</a:t>
            </a:r>
            <a:r>
              <a:rPr sz="2800" b="1" spc="-5" dirty="0">
                <a:solidFill>
                  <a:srgbClr val="FFFFFF"/>
                </a:solidFill>
                <a:latin typeface="Arial"/>
                <a:cs typeface="Arial"/>
                <a:hlinkClick r:id="rId2"/>
              </a:rPr>
              <a:t>.</a:t>
            </a:r>
            <a:r>
              <a:rPr sz="2800" b="1" spc="5" dirty="0">
                <a:solidFill>
                  <a:srgbClr val="FFFFFF"/>
                </a:solidFill>
                <a:latin typeface="Arial"/>
                <a:cs typeface="Arial"/>
                <a:hlinkClick r:id="rId2"/>
              </a:rPr>
              <a:t>c</a:t>
            </a:r>
            <a:r>
              <a:rPr sz="2800" b="1" dirty="0">
                <a:solidFill>
                  <a:srgbClr val="FFFFFF"/>
                </a:solidFill>
                <a:latin typeface="Arial"/>
                <a:cs typeface="Arial"/>
                <a:hlinkClick r:id="rId2"/>
              </a:rPr>
              <a:t>a</a:t>
            </a:r>
            <a:endParaRPr sz="2800">
              <a:latin typeface="Arial"/>
              <a:cs typeface="Arial"/>
            </a:endParaRPr>
          </a:p>
          <a:p>
            <a:pPr marL="12700">
              <a:lnSpc>
                <a:spcPct val="100000"/>
              </a:lnSpc>
              <a:spcBef>
                <a:spcPts val="25"/>
              </a:spcBef>
            </a:pPr>
            <a:r>
              <a:rPr sz="2800" spc="-5" dirty="0">
                <a:solidFill>
                  <a:srgbClr val="FFFFFF"/>
                </a:solidFill>
                <a:latin typeface="Arial"/>
                <a:cs typeface="Arial"/>
              </a:rPr>
              <a:t>@TRIUMFLab</a:t>
            </a:r>
            <a:endParaRPr sz="2800">
              <a:latin typeface="Arial"/>
              <a:cs typeface="Arial"/>
            </a:endParaRPr>
          </a:p>
        </p:txBody>
      </p:sp>
      <p:sp>
        <p:nvSpPr>
          <p:cNvPr id="5" name="object 5"/>
          <p:cNvSpPr/>
          <p:nvPr/>
        </p:nvSpPr>
        <p:spPr>
          <a:xfrm>
            <a:off x="563125" y="543059"/>
            <a:ext cx="2062713" cy="375696"/>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77547" y="5165432"/>
            <a:ext cx="411480" cy="411479"/>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329118" y="5168481"/>
            <a:ext cx="408431" cy="408431"/>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1877644" y="5165432"/>
            <a:ext cx="411480" cy="411479"/>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4579963" y="417448"/>
            <a:ext cx="7349769" cy="6023105"/>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br>
              <a:rPr lang="nl-NL" sz="3600" dirty="0">
                <a:latin typeface="Garamond" panose="02020404030301010803" pitchFamily="18" charset="0"/>
              </a:rPr>
            </a:br>
            <a:br>
              <a:rPr lang="nl-NL" sz="3600" dirty="0">
                <a:latin typeface="Garamond" panose="02020404030301010803" pitchFamily="18" charset="0"/>
              </a:rPr>
            </a:br>
            <a:r>
              <a:rPr lang="en-US" sz="3200" b="1" dirty="0">
                <a:solidFill>
                  <a:srgbClr val="820000"/>
                </a:solidFill>
                <a:latin typeface="Garamond" panose="02020404030301010803" pitchFamily="18" charset="0"/>
              </a:rPr>
              <a:t>Adrian Tiplady</a:t>
            </a:r>
            <a:r>
              <a:rPr lang="nl-NL" sz="2900" b="1" dirty="0">
                <a:solidFill>
                  <a:srgbClr val="820000"/>
                </a:solidFill>
                <a:latin typeface="Garamond" panose="02020404030301010803" pitchFamily="18" charset="0"/>
              </a:rPr>
              <a:t> </a:t>
            </a:r>
          </a:p>
          <a:p>
            <a:pPr algn="ctr">
              <a:lnSpc>
                <a:spcPct val="134000"/>
              </a:lnSpc>
              <a:spcAft>
                <a:spcPts val="600"/>
              </a:spcAft>
            </a:pPr>
            <a:r>
              <a:rPr lang="en-AU" sz="2500" i="1" dirty="0">
                <a:latin typeface="Garamond" panose="02020404030301010803" pitchFamily="18" charset="0"/>
              </a:rPr>
              <a:t>Deputy Managing Director: Strategy &amp; Partnerships, South African Radio Astronomy Observatory (SARAO), South Africa </a:t>
            </a:r>
          </a:p>
          <a:p>
            <a:pPr algn="ctr">
              <a:lnSpc>
                <a:spcPct val="134000"/>
              </a:lnSpc>
              <a:spcAft>
                <a:spcPts val="600"/>
              </a:spcAft>
            </a:pPr>
            <a:r>
              <a:rPr lang="en-AU" sz="2500" i="1" dirty="0">
                <a:latin typeface="Garamond" panose="02020404030301010803" pitchFamily="18" charset="0"/>
              </a:rPr>
              <a:t> </a:t>
            </a:r>
            <a:br>
              <a:rPr lang="nl-NL" sz="3600" dirty="0">
                <a:latin typeface="Garamond" panose="02020404030301010803" pitchFamily="18" charset="0"/>
              </a:rPr>
            </a:br>
            <a:endParaRPr lang="nl-NL" sz="3600" dirty="0">
              <a:latin typeface="Garamond" panose="02020404030301010803" pitchFamily="18" charset="0"/>
            </a:endParaRP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#IOS21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p:txBody>
      </p:sp>
    </p:spTree>
    <p:extLst>
      <p:ext uri="{BB962C8B-B14F-4D97-AF65-F5344CB8AC3E}">
        <p14:creationId xmlns:p14="http://schemas.microsoft.com/office/powerpoint/2010/main" val="1957358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Rectangle"/>
          <p:cNvSpPr/>
          <p:nvPr/>
        </p:nvSpPr>
        <p:spPr>
          <a:xfrm>
            <a:off x="609598" y="1800226"/>
            <a:ext cx="10972805" cy="1777367"/>
          </a:xfrm>
          <a:prstGeom prst="rect">
            <a:avLst/>
          </a:prstGeom>
          <a:solidFill>
            <a:srgbClr val="004E75">
              <a:alpha val="39999"/>
            </a:srgbClr>
          </a:solidFill>
          <a:ln w="12700">
            <a:miter lim="400000"/>
          </a:ln>
        </p:spPr>
        <p:txBody>
          <a:bodyPr lIns="54862" tIns="54862" rIns="54862" bIns="54862" anchor="ctr"/>
          <a:lstStyle/>
          <a:p>
            <a:pPr algn="ctr" defTabSz="822960">
              <a:defRPr sz="1200">
                <a:solidFill>
                  <a:srgbClr val="FFFFFF"/>
                </a:solidFill>
                <a:latin typeface="Open Sans"/>
                <a:ea typeface="Open Sans"/>
                <a:cs typeface="Open Sans"/>
                <a:sym typeface="Open Sans"/>
              </a:defRPr>
            </a:pPr>
            <a:endParaRPr sz="1440"/>
          </a:p>
        </p:txBody>
      </p:sp>
      <p:sp>
        <p:nvSpPr>
          <p:cNvPr id="188" name="History of Astronomy Steering Meeting"/>
          <p:cNvSpPr txBox="1"/>
          <p:nvPr/>
        </p:nvSpPr>
        <p:spPr>
          <a:xfrm>
            <a:off x="8525407" y="3169771"/>
            <a:ext cx="2927988" cy="258528"/>
          </a:xfrm>
          <a:prstGeom prst="rect">
            <a:avLst/>
          </a:prstGeom>
          <a:ln w="12700">
            <a:miter lim="400000"/>
          </a:ln>
          <a:extLst>
            <a:ext uri="{C572A759-6A51-4108-AA02-DFA0A04FC94B}">
              <ma14:wrappingTextBoxFlag xmlns="" xmlns:ma14="http://schemas.microsoft.com/office/mac/drawingml/2011/main" val="1"/>
            </a:ext>
          </a:extLst>
        </p:spPr>
        <p:txBody>
          <a:bodyPr lIns="54862" tIns="54862" rIns="54862" bIns="54862">
            <a:spAutoFit/>
          </a:bodyPr>
          <a:lstStyle>
            <a:lvl1pPr defTabSz="914400">
              <a:defRPr sz="800">
                <a:solidFill>
                  <a:srgbClr val="FFFFFF"/>
                </a:solidFill>
                <a:latin typeface="Roboto Regular"/>
                <a:ea typeface="Roboto Regular"/>
                <a:cs typeface="Roboto Regular"/>
                <a:sym typeface="Roboto Regular"/>
              </a:defRPr>
            </a:lvl1pPr>
          </a:lstStyle>
          <a:p>
            <a:r>
              <a:rPr lang="en-US" sz="960" dirty="0"/>
              <a:t>AESIS </a:t>
            </a:r>
            <a:r>
              <a:rPr lang="en-US" sz="960"/>
              <a:t>– 23</a:t>
            </a:r>
            <a:r>
              <a:rPr lang="en-US" sz="960" baseline="30000"/>
              <a:t>rd</a:t>
            </a:r>
            <a:r>
              <a:rPr lang="en-US" sz="960"/>
              <a:t> June </a:t>
            </a:r>
            <a:r>
              <a:rPr lang="en-US" sz="960" dirty="0"/>
              <a:t>2021</a:t>
            </a:r>
            <a:endParaRPr sz="960" dirty="0"/>
          </a:p>
        </p:txBody>
      </p:sp>
      <p:sp>
        <p:nvSpPr>
          <p:cNvPr id="189" name="PRESENTER: Lorenzo Raynard"/>
          <p:cNvSpPr txBox="1"/>
          <p:nvPr/>
        </p:nvSpPr>
        <p:spPr>
          <a:xfrm>
            <a:off x="8525407" y="3385037"/>
            <a:ext cx="2514602" cy="258528"/>
          </a:xfrm>
          <a:prstGeom prst="rect">
            <a:avLst/>
          </a:prstGeom>
          <a:ln w="12700">
            <a:miter lim="400000"/>
          </a:ln>
          <a:extLst>
            <a:ext uri="{C572A759-6A51-4108-AA02-DFA0A04FC94B}">
              <ma14:wrappingTextBoxFlag xmlns="" xmlns:ma14="http://schemas.microsoft.com/office/mac/drawingml/2011/main" val="1"/>
            </a:ext>
          </a:extLst>
        </p:spPr>
        <p:txBody>
          <a:bodyPr lIns="54862" tIns="54862" rIns="54862" bIns="54862">
            <a:spAutoFit/>
          </a:bodyPr>
          <a:lstStyle>
            <a:lvl1pPr defTabSz="914400">
              <a:defRPr sz="800">
                <a:solidFill>
                  <a:srgbClr val="FFFFFF"/>
                </a:solidFill>
                <a:latin typeface="Roboto Regular"/>
                <a:ea typeface="Roboto Regular"/>
                <a:cs typeface="Roboto Regular"/>
                <a:sym typeface="Roboto Regular"/>
              </a:defRPr>
            </a:lvl1pPr>
          </a:lstStyle>
          <a:p>
            <a:r>
              <a:rPr sz="960" dirty="0"/>
              <a:t>PRESENTER: </a:t>
            </a:r>
            <a:r>
              <a:rPr lang="en-US" sz="960" dirty="0"/>
              <a:t>Dr. Adrian Tiplady</a:t>
            </a:r>
            <a:endParaRPr sz="960" dirty="0"/>
          </a:p>
        </p:txBody>
      </p:sp>
      <p:sp>
        <p:nvSpPr>
          <p:cNvPr id="190" name="DOCUMENTING THE CONSTRUCTION OF MeerKAT, AVN AND SKA"/>
          <p:cNvSpPr txBox="1"/>
          <p:nvPr/>
        </p:nvSpPr>
        <p:spPr>
          <a:xfrm>
            <a:off x="4042526" y="2631056"/>
            <a:ext cx="6939798" cy="627860"/>
          </a:xfrm>
          <a:prstGeom prst="rect">
            <a:avLst/>
          </a:prstGeom>
          <a:ln w="12700">
            <a:miter lim="400000"/>
          </a:ln>
          <a:extLst>
            <a:ext uri="{C572A759-6A51-4108-AA02-DFA0A04FC94B}">
              <ma14:wrappingTextBoxFlag xmlns="" xmlns:ma14="http://schemas.microsoft.com/office/mac/drawingml/2011/main" val="1"/>
            </a:ext>
          </a:extLst>
        </p:spPr>
        <p:txBody>
          <a:bodyPr wrap="square" lIns="54862" tIns="54862" rIns="54862" bIns="54862">
            <a:spAutoFit/>
          </a:bodyPr>
          <a:lstStyle>
            <a:lvl1pPr defTabSz="914400">
              <a:defRPr sz="1200">
                <a:solidFill>
                  <a:srgbClr val="FFFFFF"/>
                </a:solidFill>
                <a:latin typeface="Roboto Regular"/>
                <a:ea typeface="Roboto Regular"/>
                <a:cs typeface="Roboto Regular"/>
                <a:sym typeface="Roboto Regular"/>
              </a:defRPr>
            </a:lvl1pPr>
          </a:lstStyle>
          <a:p>
            <a:r>
              <a:rPr lang="en-US" sz="1680" dirty="0"/>
              <a:t>What infrastructures can facilitate more effective impact of science on society?</a:t>
            </a:r>
            <a:endParaRPr sz="1680" dirty="0"/>
          </a:p>
        </p:txBody>
      </p:sp>
      <p:sp>
        <p:nvSpPr>
          <p:cNvPr id="191" name="SKA SA PROJECT"/>
          <p:cNvSpPr txBox="1"/>
          <p:nvPr/>
        </p:nvSpPr>
        <p:spPr>
          <a:xfrm>
            <a:off x="4029074" y="1987873"/>
            <a:ext cx="7337912" cy="553994"/>
          </a:xfrm>
          <a:prstGeom prst="rect">
            <a:avLst/>
          </a:prstGeom>
          <a:ln w="12700">
            <a:miter lim="400000"/>
          </a:ln>
          <a:extLst>
            <a:ext uri="{C572A759-6A51-4108-AA02-DFA0A04FC94B}">
              <ma14:wrappingTextBoxFlag xmlns="" xmlns:ma14="http://schemas.microsoft.com/office/mac/drawingml/2011/main" val="1"/>
            </a:ext>
          </a:extLst>
        </p:spPr>
        <p:txBody>
          <a:bodyPr wrap="square" lIns="54862" tIns="54862" rIns="54862" bIns="54862">
            <a:spAutoFit/>
          </a:bodyPr>
          <a:lstStyle>
            <a:lvl1pPr defTabSz="685800">
              <a:defRPr sz="3000">
                <a:solidFill>
                  <a:srgbClr val="FFFFFF"/>
                </a:solidFill>
                <a:latin typeface="Roboto Regular"/>
                <a:ea typeface="Roboto Regular"/>
                <a:cs typeface="Roboto Regular"/>
                <a:sym typeface="Roboto Regular"/>
              </a:defRPr>
            </a:lvl1pPr>
          </a:lstStyle>
          <a:p>
            <a:r>
              <a:rPr lang="en-US" sz="2880" dirty="0"/>
              <a:t>Impact of Science</a:t>
            </a:r>
            <a:endParaRPr sz="2880" dirty="0"/>
          </a:p>
        </p:txBody>
      </p:sp>
      <p:sp>
        <p:nvSpPr>
          <p:cNvPr id="192" name="Line"/>
          <p:cNvSpPr/>
          <p:nvPr/>
        </p:nvSpPr>
        <p:spPr>
          <a:xfrm>
            <a:off x="8515471" y="3400278"/>
            <a:ext cx="3056531" cy="0"/>
          </a:xfrm>
          <a:prstGeom prst="line">
            <a:avLst/>
          </a:prstGeom>
          <a:ln w="3175">
            <a:solidFill>
              <a:srgbClr val="FFFFFF"/>
            </a:solidFill>
            <a:miter/>
          </a:ln>
        </p:spPr>
        <p:txBody>
          <a:bodyPr lIns="54862" tIns="54862" rIns="54862" bIns="54862"/>
          <a:lstStyle/>
          <a:p>
            <a:endParaRPr sz="2160"/>
          </a:p>
        </p:txBody>
      </p:sp>
      <p:sp>
        <p:nvSpPr>
          <p:cNvPr id="193" name="Rectangle"/>
          <p:cNvSpPr/>
          <p:nvPr/>
        </p:nvSpPr>
        <p:spPr>
          <a:xfrm>
            <a:off x="609598" y="489584"/>
            <a:ext cx="10972805" cy="1308737"/>
          </a:xfrm>
          <a:prstGeom prst="rect">
            <a:avLst/>
          </a:prstGeom>
          <a:solidFill>
            <a:srgbClr val="FFFFFF"/>
          </a:solidFill>
          <a:ln w="12700">
            <a:miter lim="400000"/>
          </a:ln>
        </p:spPr>
        <p:txBody>
          <a:bodyPr lIns="54862" tIns="54862" rIns="54862" bIns="54862" anchor="ctr"/>
          <a:lstStyle/>
          <a:p>
            <a:pPr algn="ctr" defTabSz="822960">
              <a:defRPr sz="1300">
                <a:solidFill>
                  <a:srgbClr val="FFFFFF"/>
                </a:solidFill>
                <a:latin typeface="Calibri"/>
                <a:ea typeface="Calibri"/>
                <a:cs typeface="Calibri"/>
                <a:sym typeface="Calibri"/>
              </a:defRPr>
            </a:pPr>
            <a:endParaRPr sz="1560"/>
          </a:p>
        </p:txBody>
      </p:sp>
      <p:sp>
        <p:nvSpPr>
          <p:cNvPr id="194" name="www.ska.ac.za"/>
          <p:cNvSpPr txBox="1"/>
          <p:nvPr/>
        </p:nvSpPr>
        <p:spPr>
          <a:xfrm>
            <a:off x="9504045" y="6343649"/>
            <a:ext cx="1466852" cy="313928"/>
          </a:xfrm>
          <a:prstGeom prst="rect">
            <a:avLst/>
          </a:prstGeom>
          <a:ln w="12700">
            <a:miter lim="400000"/>
          </a:ln>
          <a:extLst>
            <a:ext uri="{C572A759-6A51-4108-AA02-DFA0A04FC94B}">
              <ma14:wrappingTextBoxFlag xmlns="" xmlns:ma14="http://schemas.microsoft.com/office/mac/drawingml/2011/main" val="1"/>
            </a:ext>
          </a:extLst>
        </p:spPr>
        <p:txBody>
          <a:bodyPr lIns="54862" tIns="54862" rIns="54862" bIns="54862">
            <a:spAutoFit/>
          </a:bodyPr>
          <a:lstStyle>
            <a:lvl1pPr algn="r" defTabSz="685800">
              <a:defRPr sz="1100">
                <a:solidFill>
                  <a:srgbClr val="FFFFFF"/>
                </a:solidFill>
                <a:latin typeface="Roboto Light"/>
                <a:ea typeface="Roboto Light"/>
                <a:cs typeface="Roboto Light"/>
                <a:sym typeface="Roboto Light"/>
              </a:defRPr>
            </a:lvl1pPr>
          </a:lstStyle>
          <a:p>
            <a:r>
              <a:rPr sz="1320" dirty="0"/>
              <a:t>www.</a:t>
            </a:r>
            <a:r>
              <a:rPr lang="en-US" sz="1320" dirty="0"/>
              <a:t>sar</a:t>
            </a:r>
            <a:r>
              <a:rPr sz="1320" dirty="0"/>
              <a:t>a</a:t>
            </a:r>
            <a:r>
              <a:rPr lang="en-US" sz="1320" dirty="0"/>
              <a:t>o</a:t>
            </a:r>
            <a:r>
              <a:rPr sz="1320" dirty="0"/>
              <a:t>.ac.za</a:t>
            </a:r>
          </a:p>
        </p:txBody>
      </p:sp>
      <p:sp>
        <p:nvSpPr>
          <p:cNvPr id="195" name="Line"/>
          <p:cNvSpPr/>
          <p:nvPr/>
        </p:nvSpPr>
        <p:spPr>
          <a:xfrm>
            <a:off x="609599" y="6517005"/>
            <a:ext cx="8989697" cy="2"/>
          </a:xfrm>
          <a:prstGeom prst="line">
            <a:avLst/>
          </a:prstGeom>
          <a:ln w="6350">
            <a:solidFill>
              <a:srgbClr val="FFFFFF"/>
            </a:solidFill>
            <a:miter/>
          </a:ln>
        </p:spPr>
        <p:txBody>
          <a:bodyPr lIns="54862" tIns="54862" rIns="54862" bIns="54862"/>
          <a:lstStyle/>
          <a:p>
            <a:endParaRPr sz="2160"/>
          </a:p>
        </p:txBody>
      </p:sp>
      <p:sp>
        <p:nvSpPr>
          <p:cNvPr id="196" name="Line"/>
          <p:cNvSpPr/>
          <p:nvPr/>
        </p:nvSpPr>
        <p:spPr>
          <a:xfrm>
            <a:off x="10982325" y="6517005"/>
            <a:ext cx="600078" cy="2"/>
          </a:xfrm>
          <a:prstGeom prst="line">
            <a:avLst/>
          </a:prstGeom>
          <a:ln w="6350">
            <a:solidFill>
              <a:srgbClr val="FFFFFF"/>
            </a:solidFill>
            <a:miter/>
          </a:ln>
        </p:spPr>
        <p:txBody>
          <a:bodyPr lIns="54862" tIns="54862" rIns="54862" bIns="54862"/>
          <a:lstStyle/>
          <a:p>
            <a:endParaRPr sz="2160"/>
          </a:p>
        </p:txBody>
      </p:sp>
      <p:grpSp>
        <p:nvGrpSpPr>
          <p:cNvPr id="204" name="Group"/>
          <p:cNvGrpSpPr/>
          <p:nvPr/>
        </p:nvGrpSpPr>
        <p:grpSpPr>
          <a:xfrm>
            <a:off x="609597" y="550545"/>
            <a:ext cx="10972807" cy="1183009"/>
            <a:chOff x="-1" y="0"/>
            <a:chExt cx="9144004" cy="985839"/>
          </a:xfrm>
        </p:grpSpPr>
        <p:pic>
          <p:nvPicPr>
            <p:cNvPr id="197" name="image.png" descr="imag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2743"/>
              <a:ext cx="1123903" cy="982255"/>
            </a:xfrm>
            <a:prstGeom prst="rect">
              <a:avLst/>
            </a:prstGeom>
            <a:ln w="12700" cap="flat">
              <a:noFill/>
              <a:miter lim="400000"/>
            </a:ln>
            <a:effectLst/>
          </p:spPr>
        </p:pic>
        <p:pic>
          <p:nvPicPr>
            <p:cNvPr id="198" name="image.png" descr="imag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2913" y="2743"/>
              <a:ext cx="1857462" cy="982255"/>
            </a:xfrm>
            <a:prstGeom prst="rect">
              <a:avLst/>
            </a:prstGeom>
            <a:ln w="12700" cap="flat">
              <a:noFill/>
              <a:miter lim="400000"/>
            </a:ln>
            <a:effectLst/>
          </p:spPr>
        </p:pic>
        <p:pic>
          <p:nvPicPr>
            <p:cNvPr id="199" name="image.png" descr="image.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39387" y="2743"/>
              <a:ext cx="1345371" cy="982255"/>
            </a:xfrm>
            <a:prstGeom prst="rect">
              <a:avLst/>
            </a:prstGeom>
            <a:ln w="12700" cap="flat">
              <a:noFill/>
              <a:miter lim="400000"/>
            </a:ln>
            <a:effectLst/>
          </p:spPr>
        </p:pic>
        <p:pic>
          <p:nvPicPr>
            <p:cNvPr id="200" name="image.png" descr="image.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13771" y="2743"/>
              <a:ext cx="750510" cy="982255"/>
            </a:xfrm>
            <a:prstGeom prst="rect">
              <a:avLst/>
            </a:prstGeom>
            <a:ln w="12700" cap="flat">
              <a:noFill/>
              <a:miter lim="400000"/>
            </a:ln>
            <a:effectLst/>
          </p:spPr>
        </p:pic>
        <p:pic>
          <p:nvPicPr>
            <p:cNvPr id="201" name="image.png" descr="image.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93294" y="2743"/>
              <a:ext cx="1954480" cy="982255"/>
            </a:xfrm>
            <a:prstGeom prst="rect">
              <a:avLst/>
            </a:prstGeom>
            <a:ln w="12700" cap="flat">
              <a:noFill/>
              <a:miter lim="400000"/>
            </a:ln>
            <a:effectLst/>
          </p:spPr>
        </p:pic>
        <p:pic>
          <p:nvPicPr>
            <p:cNvPr id="202" name="image.png" descr="image.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6787" y="-1"/>
              <a:ext cx="1301667" cy="982254"/>
            </a:xfrm>
            <a:prstGeom prst="rect">
              <a:avLst/>
            </a:prstGeom>
            <a:ln w="12700" cap="flat">
              <a:noFill/>
              <a:miter lim="400000"/>
            </a:ln>
            <a:effectLst/>
          </p:spPr>
        </p:pic>
        <p:pic>
          <p:nvPicPr>
            <p:cNvPr id="203" name="image.jpeg" descr="image.jpe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507988" y="-1"/>
              <a:ext cx="636016" cy="985841"/>
            </a:xfrm>
            <a:prstGeom prst="rect">
              <a:avLst/>
            </a:prstGeom>
            <a:ln w="12700" cap="flat">
              <a:noFill/>
              <a:miter lim="400000"/>
            </a:ln>
            <a:effectLst/>
          </p:spPr>
        </p:pic>
      </p:grpSp>
      <p:pic>
        <p:nvPicPr>
          <p:cNvPr id="205" name="SARAO LOGOmedrgb.png" descr="SARAO LOGOmedrgb.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99911" y="2177151"/>
            <a:ext cx="2373895" cy="1023515"/>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521804"/>
            <a:ext cx="10972800" cy="565337"/>
          </a:xfrm>
        </p:spPr>
        <p:txBody>
          <a:bodyPr>
            <a:normAutofit fontScale="77500" lnSpcReduction="20000"/>
          </a:bodyPr>
          <a:lstStyle/>
          <a:p>
            <a:pPr marL="0" indent="0" algn="ctr">
              <a:buNone/>
            </a:pPr>
            <a:r>
              <a:rPr lang="en-US" dirty="0"/>
              <a:t>Greater need for demonstrable societal impact is borne from increased global connectedness</a:t>
            </a:r>
            <a:endParaRPr lang="en-ZA" dirty="0"/>
          </a:p>
        </p:txBody>
      </p:sp>
      <p:pic>
        <p:nvPicPr>
          <p:cNvPr id="4" name="Picture 3"/>
          <p:cNvPicPr>
            <a:picLocks noChangeAspect="1"/>
          </p:cNvPicPr>
          <p:nvPr/>
        </p:nvPicPr>
        <p:blipFill>
          <a:blip r:embed="rId3"/>
          <a:stretch>
            <a:fillRect/>
          </a:stretch>
        </p:blipFill>
        <p:spPr>
          <a:xfrm>
            <a:off x="1653668" y="1387649"/>
            <a:ext cx="8702854" cy="37845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Content Placeholder 2"/>
          <p:cNvSpPr txBox="1">
            <a:spLocks/>
          </p:cNvSpPr>
          <p:nvPr/>
        </p:nvSpPr>
        <p:spPr>
          <a:xfrm>
            <a:off x="726224" y="5472741"/>
            <a:ext cx="10972800" cy="453166"/>
          </a:xfrm>
          <a:prstGeom prst="rect">
            <a:avLst/>
          </a:prstGeom>
        </p:spPr>
        <p:txBody>
          <a:bodyPr vert="horz" lIns="82296" tIns="41148" rIns="82296" bIns="4114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20" dirty="0"/>
              <a:t>Shareholder Model -&gt; Stakeholder Model</a:t>
            </a:r>
            <a:endParaRPr lang="en-ZA" sz="2520" dirty="0"/>
          </a:p>
        </p:txBody>
      </p:sp>
    </p:spTree>
    <p:extLst>
      <p:ext uri="{BB962C8B-B14F-4D97-AF65-F5344CB8AC3E}">
        <p14:creationId xmlns:p14="http://schemas.microsoft.com/office/powerpoint/2010/main" val="63604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139459" y="61558"/>
            <a:ext cx="6832394" cy="3518465"/>
          </a:xfrm>
          <a:prstGeom prst="rect">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en-ZA" sz="1260"/>
          </a:p>
        </p:txBody>
      </p:sp>
      <p:sp>
        <p:nvSpPr>
          <p:cNvPr id="11" name="Rectangle 10"/>
          <p:cNvSpPr/>
          <p:nvPr/>
        </p:nvSpPr>
        <p:spPr>
          <a:xfrm>
            <a:off x="5139459" y="3577491"/>
            <a:ext cx="6832394" cy="3135074"/>
          </a:xfrm>
          <a:prstGeom prst="rect">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en-ZA" sz="1260"/>
          </a:p>
        </p:txBody>
      </p:sp>
      <p:sp>
        <p:nvSpPr>
          <p:cNvPr id="10" name="Rectangle 9"/>
          <p:cNvSpPr/>
          <p:nvPr/>
        </p:nvSpPr>
        <p:spPr>
          <a:xfrm>
            <a:off x="220148" y="1087140"/>
            <a:ext cx="4919312" cy="5625425"/>
          </a:xfrm>
          <a:prstGeom prst="rect">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en-ZA" sz="1260"/>
          </a:p>
        </p:txBody>
      </p:sp>
      <p:sp>
        <p:nvSpPr>
          <p:cNvPr id="5" name="Title 2"/>
          <p:cNvSpPr txBox="1">
            <a:spLocks/>
          </p:cNvSpPr>
          <p:nvPr/>
        </p:nvSpPr>
        <p:spPr>
          <a:xfrm>
            <a:off x="20750" y="212133"/>
            <a:ext cx="9464040" cy="638462"/>
          </a:xfrm>
          <a:prstGeom prst="rect">
            <a:avLst/>
          </a:prstGeom>
        </p:spPr>
        <p:txBody>
          <a:bodyPr vert="horz" lIns="82296" tIns="41148" rIns="82296" bIns="4114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20" dirty="0"/>
              <a:t>Three Concepts to Reflect Upon…</a:t>
            </a:r>
            <a:endParaRPr lang="en-ZA" sz="2520"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4231" y="1873628"/>
            <a:ext cx="4747895" cy="3868655"/>
          </a:xfrm>
          <a:prstGeom prst="rect">
            <a:avLst/>
          </a:prstGeom>
        </p:spPr>
      </p:pic>
      <p:pic>
        <p:nvPicPr>
          <p:cNvPr id="8" name="Content Placeholder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05843" y="3746921"/>
            <a:ext cx="6443910" cy="2792825"/>
          </a:xfrm>
          <a:prstGeom prst="rect">
            <a:avLst/>
          </a:prstGeom>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r="8901" b="17041"/>
          <a:stretch/>
        </p:blipFill>
        <p:spPr>
          <a:xfrm>
            <a:off x="5577543" y="528903"/>
            <a:ext cx="3700934" cy="2910880"/>
          </a:xfrm>
          <a:prstGeom prst="rect">
            <a:avLst/>
          </a:prstGeom>
        </p:spPr>
      </p:pic>
      <p:sp>
        <p:nvSpPr>
          <p:cNvPr id="13" name="Content Placeholder 2"/>
          <p:cNvSpPr txBox="1">
            <a:spLocks/>
          </p:cNvSpPr>
          <p:nvPr/>
        </p:nvSpPr>
        <p:spPr>
          <a:xfrm>
            <a:off x="9120336" y="335627"/>
            <a:ext cx="2591729" cy="2831003"/>
          </a:xfrm>
          <a:prstGeom prst="rect">
            <a:avLst/>
          </a:prstGeom>
        </p:spPr>
        <p:txBody>
          <a:bodyPr vert="horz" lIns="82296" tIns="41148" rIns="82296" bIns="41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60" dirty="0"/>
              <a:t>NSI characterized by orthogonal ‘attributes’</a:t>
            </a:r>
          </a:p>
          <a:p>
            <a:pPr lvl="1"/>
            <a:r>
              <a:rPr lang="en-US" sz="1080" dirty="0"/>
              <a:t>Research type</a:t>
            </a:r>
          </a:p>
          <a:p>
            <a:pPr lvl="1"/>
            <a:r>
              <a:rPr lang="en-US" sz="1080" dirty="0"/>
              <a:t>Skills development</a:t>
            </a:r>
          </a:p>
          <a:p>
            <a:pPr lvl="1"/>
            <a:r>
              <a:rPr lang="en-US" sz="1080" dirty="0"/>
              <a:t>etc.</a:t>
            </a:r>
          </a:p>
          <a:p>
            <a:r>
              <a:rPr lang="en-US" sz="1260" dirty="0"/>
              <a:t>Output of the NSI is impact, in a variety of forms</a:t>
            </a:r>
          </a:p>
          <a:p>
            <a:pPr lvl="1"/>
            <a:r>
              <a:rPr lang="en-US" sz="1080" dirty="0"/>
              <a:t>Research impact</a:t>
            </a:r>
          </a:p>
          <a:p>
            <a:pPr lvl="1"/>
            <a:r>
              <a:rPr lang="en-US" sz="1080" dirty="0"/>
              <a:t>Policy impact</a:t>
            </a:r>
          </a:p>
          <a:p>
            <a:pPr lvl="1"/>
            <a:r>
              <a:rPr lang="en-US" sz="1080" dirty="0"/>
              <a:t>Socio-economic impact</a:t>
            </a:r>
          </a:p>
          <a:p>
            <a:pPr lvl="1"/>
            <a:r>
              <a:rPr lang="en-US" sz="1080" dirty="0"/>
              <a:t>etc.</a:t>
            </a:r>
          </a:p>
          <a:p>
            <a:r>
              <a:rPr lang="en-US" sz="1260" dirty="0"/>
              <a:t>The ‘value chain’ transmits knowledge from ‘low impact’ to ‘high impact’</a:t>
            </a:r>
          </a:p>
        </p:txBody>
      </p:sp>
    </p:spTree>
    <p:extLst>
      <p:ext uri="{BB962C8B-B14F-4D97-AF65-F5344CB8AC3E}">
        <p14:creationId xmlns:p14="http://schemas.microsoft.com/office/powerpoint/2010/main" val="118662521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ZA"/>
          </a:p>
        </p:txBody>
      </p:sp>
      <p:sp>
        <p:nvSpPr>
          <p:cNvPr id="3" name="Title 2"/>
          <p:cNvSpPr>
            <a:spLocks noGrp="1"/>
          </p:cNvSpPr>
          <p:nvPr>
            <p:ph type="title"/>
          </p:nvPr>
        </p:nvSpPr>
        <p:spPr>
          <a:xfrm>
            <a:off x="392967" y="184921"/>
            <a:ext cx="10743366" cy="598362"/>
          </a:xfrm>
        </p:spPr>
        <p:txBody>
          <a:bodyPr>
            <a:normAutofit/>
          </a:bodyPr>
          <a:lstStyle/>
          <a:p>
            <a:pPr algn="ctr"/>
            <a:r>
              <a:rPr lang="en-US" sz="3240" dirty="0"/>
              <a:t>Case for the SKA/</a:t>
            </a:r>
            <a:r>
              <a:rPr lang="en-US" sz="3240" dirty="0" err="1"/>
              <a:t>MeerKAT</a:t>
            </a:r>
            <a:r>
              <a:rPr lang="en-US" sz="3240" dirty="0"/>
              <a:t> – a mega-research infrastructure</a:t>
            </a:r>
            <a:endParaRPr lang="en-ZA" sz="324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8240" y="1099565"/>
            <a:ext cx="9875520" cy="4937760"/>
          </a:xfrm>
          <a:prstGeom prst="rect">
            <a:avLst/>
          </a:prstGeom>
        </p:spPr>
      </p:pic>
      <p:sp>
        <p:nvSpPr>
          <p:cNvPr id="5" name="TextBox 4"/>
          <p:cNvSpPr txBox="1"/>
          <p:nvPr/>
        </p:nvSpPr>
        <p:spPr>
          <a:xfrm>
            <a:off x="2829718" y="1845858"/>
            <a:ext cx="933223" cy="4321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9376" tIns="49376" rIns="49376" bIns="49376" numCol="1" spcCol="38100" rtlCol="0" anchor="t">
            <a:spAutoFit/>
          </a:bodyPr>
          <a:lstStyle/>
          <a:p>
            <a:pPr defTabSz="769810"/>
            <a:r>
              <a:rPr lang="en-US" sz="2160" dirty="0">
                <a:solidFill>
                  <a:schemeClr val="bg1"/>
                </a:solidFill>
              </a:rPr>
              <a:t>Africa</a:t>
            </a:r>
            <a:endParaRPr lang="en-ZA" sz="2160" dirty="0">
              <a:solidFill>
                <a:schemeClr val="bg1"/>
              </a:solidFill>
            </a:endParaRPr>
          </a:p>
        </p:txBody>
      </p:sp>
      <p:sp>
        <p:nvSpPr>
          <p:cNvPr id="6" name="TextBox 5"/>
          <p:cNvSpPr txBox="1"/>
          <p:nvPr/>
        </p:nvSpPr>
        <p:spPr>
          <a:xfrm>
            <a:off x="8740134" y="1845858"/>
            <a:ext cx="1399836" cy="4321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9376" tIns="49376" rIns="49376" bIns="49376" numCol="1" spcCol="38100" rtlCol="0" anchor="t">
            <a:spAutoFit/>
          </a:bodyPr>
          <a:lstStyle/>
          <a:p>
            <a:pPr defTabSz="769810"/>
            <a:r>
              <a:rPr lang="en-US" sz="2160" dirty="0">
                <a:solidFill>
                  <a:schemeClr val="bg1"/>
                </a:solidFill>
              </a:rPr>
              <a:t>Australia</a:t>
            </a:r>
            <a:endParaRPr lang="en-ZA" sz="2160" dirty="0">
              <a:solidFill>
                <a:schemeClr val="bg1"/>
              </a:solidFill>
            </a:endParaRPr>
          </a:p>
        </p:txBody>
      </p:sp>
    </p:spTree>
    <p:extLst>
      <p:ext uri="{BB962C8B-B14F-4D97-AF65-F5344CB8AC3E}">
        <p14:creationId xmlns:p14="http://schemas.microsoft.com/office/powerpoint/2010/main" val="146708456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06557" y="1246915"/>
            <a:ext cx="4234070" cy="4790411"/>
          </a:xfrm>
        </p:spPr>
        <p:txBody>
          <a:bodyPr>
            <a:normAutofit lnSpcReduction="10000"/>
          </a:bodyPr>
          <a:lstStyle/>
          <a:p>
            <a:r>
              <a:rPr lang="en-US" sz="2160" dirty="0"/>
              <a:t>A Global Endeavour</a:t>
            </a:r>
          </a:p>
          <a:p>
            <a:pPr lvl="1"/>
            <a:r>
              <a:rPr lang="en-US" sz="1944" dirty="0"/>
              <a:t>Over 1,000 scientists and engineers involved from 20 countries already</a:t>
            </a:r>
          </a:p>
          <a:p>
            <a:pPr lvl="1"/>
            <a:r>
              <a:rPr lang="en-US" sz="1944" dirty="0"/>
              <a:t>SKA Observatory launched January 2021 – an inter-governmental </a:t>
            </a:r>
            <a:r>
              <a:rPr lang="en-US" sz="1944" dirty="0" err="1"/>
              <a:t>organisation</a:t>
            </a:r>
            <a:endParaRPr lang="en-US" sz="1944" dirty="0"/>
          </a:p>
          <a:p>
            <a:pPr lvl="2"/>
            <a:r>
              <a:rPr lang="en-US" sz="1728" dirty="0"/>
              <a:t>Members: </a:t>
            </a:r>
            <a:r>
              <a:rPr lang="en-US" sz="1296" dirty="0"/>
              <a:t>Australia, United Kingdom, South Africa, The Netherlands, China, Portugal, Italy, France</a:t>
            </a:r>
          </a:p>
          <a:p>
            <a:pPr lvl="2"/>
            <a:r>
              <a:rPr lang="en-US" sz="1728" dirty="0"/>
              <a:t>Observers (planning to become Future Members or Cooperating Parties): </a:t>
            </a:r>
            <a:r>
              <a:rPr lang="en-US" sz="1296" dirty="0"/>
              <a:t>Germany, Sweden, India, Japan, South Korea</a:t>
            </a:r>
          </a:p>
          <a:p>
            <a:pPr lvl="1"/>
            <a:r>
              <a:rPr lang="en-US" sz="1944" dirty="0"/>
              <a:t>Phased deployment</a:t>
            </a:r>
          </a:p>
          <a:p>
            <a:pPr lvl="2"/>
            <a:r>
              <a:rPr lang="en-US" sz="1728" dirty="0"/>
              <a:t>Phase 1: 1 billion Euro instrument – construction from 2021 - 2027</a:t>
            </a:r>
            <a:endParaRPr lang="en-US" sz="1296" dirty="0"/>
          </a:p>
        </p:txBody>
      </p:sp>
      <p:sp>
        <p:nvSpPr>
          <p:cNvPr id="3" name="Title 2"/>
          <p:cNvSpPr>
            <a:spLocks noGrp="1"/>
          </p:cNvSpPr>
          <p:nvPr>
            <p:ph type="title"/>
          </p:nvPr>
        </p:nvSpPr>
        <p:spPr>
          <a:xfrm>
            <a:off x="1701738" y="363473"/>
            <a:ext cx="8788528" cy="598362"/>
          </a:xfrm>
        </p:spPr>
        <p:txBody>
          <a:bodyPr>
            <a:normAutofit fontScale="90000"/>
          </a:bodyPr>
          <a:lstStyle/>
          <a:p>
            <a:pPr algn="ctr"/>
            <a:r>
              <a:rPr lang="en-US" dirty="0"/>
              <a:t>So… what is the SKA?</a:t>
            </a:r>
            <a:endParaRPr lang="en-ZA"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2777" y="3101832"/>
            <a:ext cx="5870983" cy="2935493"/>
          </a:xfrm>
          <a:prstGeom prst="rect">
            <a:avLst/>
          </a:prstGeom>
        </p:spPr>
      </p:pic>
      <p:sp>
        <p:nvSpPr>
          <p:cNvPr id="5" name="TextBox 4"/>
          <p:cNvSpPr txBox="1"/>
          <p:nvPr/>
        </p:nvSpPr>
        <p:spPr>
          <a:xfrm>
            <a:off x="5629390" y="3297630"/>
            <a:ext cx="933223" cy="4321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9376" tIns="49376" rIns="49376" bIns="49376" numCol="1" spcCol="38100" rtlCol="0" anchor="t">
            <a:spAutoFit/>
          </a:bodyPr>
          <a:lstStyle/>
          <a:p>
            <a:pPr defTabSz="769810"/>
            <a:r>
              <a:rPr lang="en-US" sz="2160" dirty="0">
                <a:solidFill>
                  <a:schemeClr val="bg1"/>
                </a:solidFill>
              </a:rPr>
              <a:t>Africa</a:t>
            </a:r>
            <a:endParaRPr lang="en-ZA" sz="2160" dirty="0">
              <a:solidFill>
                <a:schemeClr val="bg1"/>
              </a:solidFill>
            </a:endParaRPr>
          </a:p>
        </p:txBody>
      </p:sp>
      <p:sp>
        <p:nvSpPr>
          <p:cNvPr id="6" name="TextBox 5"/>
          <p:cNvSpPr txBox="1"/>
          <p:nvPr/>
        </p:nvSpPr>
        <p:spPr>
          <a:xfrm>
            <a:off x="9673358" y="3297630"/>
            <a:ext cx="1399836" cy="4321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9376" tIns="49376" rIns="49376" bIns="49376" numCol="1" spcCol="38100" rtlCol="0" anchor="t">
            <a:spAutoFit/>
          </a:bodyPr>
          <a:lstStyle/>
          <a:p>
            <a:pPr defTabSz="769810"/>
            <a:r>
              <a:rPr lang="en-US" sz="2160" dirty="0">
                <a:solidFill>
                  <a:schemeClr val="bg1"/>
                </a:solidFill>
              </a:rPr>
              <a:t>Australia</a:t>
            </a:r>
            <a:endParaRPr lang="en-ZA" sz="2160" dirty="0">
              <a:solidFill>
                <a:schemeClr val="bg1"/>
              </a:solidFill>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62777" y="1246914"/>
            <a:ext cx="5870983" cy="1825495"/>
          </a:xfrm>
          <a:prstGeom prst="rect">
            <a:avLst/>
          </a:prstGeom>
        </p:spPr>
      </p:pic>
      <p:sp>
        <p:nvSpPr>
          <p:cNvPr id="8" name="TextBox 7"/>
          <p:cNvSpPr txBox="1"/>
          <p:nvPr/>
        </p:nvSpPr>
        <p:spPr>
          <a:xfrm>
            <a:off x="5648556" y="2575796"/>
            <a:ext cx="4899425" cy="4321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9376" tIns="49376" rIns="49376" bIns="49376" numCol="1" spcCol="38100" rtlCol="0" anchor="t">
            <a:spAutoFit/>
          </a:bodyPr>
          <a:lstStyle/>
          <a:p>
            <a:pPr algn="ctr" defTabSz="769810"/>
            <a:r>
              <a:rPr lang="en-US" sz="2160" dirty="0">
                <a:solidFill>
                  <a:schemeClr val="bg1"/>
                </a:solidFill>
              </a:rPr>
              <a:t>Global Headquarter (United Kingdom)</a:t>
            </a:r>
            <a:endParaRPr lang="en-ZA" sz="2160" dirty="0">
              <a:solidFill>
                <a:schemeClr val="bg1"/>
              </a:solidFill>
            </a:endParaRPr>
          </a:p>
        </p:txBody>
      </p:sp>
    </p:spTree>
    <p:extLst>
      <p:ext uri="{BB962C8B-B14F-4D97-AF65-F5344CB8AC3E}">
        <p14:creationId xmlns:p14="http://schemas.microsoft.com/office/powerpoint/2010/main" val="216468409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3737" y="1614399"/>
            <a:ext cx="5158654" cy="4666117"/>
          </a:xfrm>
        </p:spPr>
        <p:txBody>
          <a:bodyPr>
            <a:normAutofit/>
          </a:bodyPr>
          <a:lstStyle/>
          <a:p>
            <a:r>
              <a:rPr lang="en-US" dirty="0"/>
              <a:t>Vision of the SKA was premised on future technology availability</a:t>
            </a:r>
          </a:p>
          <a:p>
            <a:r>
              <a:rPr lang="en-US" dirty="0"/>
              <a:t>Next-Generation Technology Machine</a:t>
            </a:r>
          </a:p>
          <a:p>
            <a:pPr lvl="1"/>
            <a:r>
              <a:rPr lang="en-US" sz="1944" dirty="0"/>
              <a:t>Solving key technology challenges in ‘Big Data’ super-computing, data storage and distribution – extremely relevant for the 4</a:t>
            </a:r>
            <a:r>
              <a:rPr lang="en-US" sz="1944" baseline="30000" dirty="0"/>
              <a:t>th</a:t>
            </a:r>
            <a:r>
              <a:rPr lang="en-US" sz="1944" dirty="0"/>
              <a:t> Industrial Revolution</a:t>
            </a:r>
          </a:p>
          <a:p>
            <a:pPr lvl="2"/>
            <a:r>
              <a:rPr lang="en-US" sz="1944" dirty="0"/>
              <a:t>SKA1 will generate between 130-300PB per year</a:t>
            </a:r>
          </a:p>
          <a:p>
            <a:pPr lvl="1"/>
            <a:r>
              <a:rPr lang="en-US" sz="1944" dirty="0"/>
              <a:t>Complex data processing and machine learning</a:t>
            </a:r>
          </a:p>
        </p:txBody>
      </p:sp>
      <p:sp>
        <p:nvSpPr>
          <p:cNvPr id="3" name="Title 2"/>
          <p:cNvSpPr>
            <a:spLocks noGrp="1"/>
          </p:cNvSpPr>
          <p:nvPr>
            <p:ph type="title"/>
          </p:nvPr>
        </p:nvSpPr>
        <p:spPr>
          <a:xfrm>
            <a:off x="1689111" y="321656"/>
            <a:ext cx="8788528" cy="598362"/>
          </a:xfrm>
        </p:spPr>
        <p:txBody>
          <a:bodyPr>
            <a:normAutofit fontScale="90000"/>
          </a:bodyPr>
          <a:lstStyle/>
          <a:p>
            <a:pPr algn="ctr"/>
            <a:r>
              <a:rPr lang="en-US" dirty="0"/>
              <a:t>So… what is the SKA?</a:t>
            </a:r>
            <a:endParaRPr lang="en-ZA"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38776" y="1251480"/>
            <a:ext cx="2612515" cy="2612515"/>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31276" y="3895614"/>
            <a:ext cx="2620015" cy="2619488"/>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14273" y="3895613"/>
            <a:ext cx="2619487" cy="2619487"/>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14273" y="1251480"/>
            <a:ext cx="2612515" cy="2612515"/>
          </a:xfrm>
          <a:prstGeom prst="rect">
            <a:avLst/>
          </a:prstGeom>
        </p:spPr>
      </p:pic>
    </p:spTree>
    <p:extLst>
      <p:ext uri="{BB962C8B-B14F-4D97-AF65-F5344CB8AC3E}">
        <p14:creationId xmlns:p14="http://schemas.microsoft.com/office/powerpoint/2010/main" val="377453235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7208301" y="1329249"/>
            <a:ext cx="4991452" cy="4666117"/>
          </a:xfrm>
        </p:spPr>
        <p:txBody>
          <a:bodyPr/>
          <a:lstStyle/>
          <a:p>
            <a:r>
              <a:rPr lang="en-US" dirty="0"/>
              <a:t>Solving fundamental and grand scientific challenges</a:t>
            </a:r>
          </a:p>
        </p:txBody>
      </p:sp>
      <p:sp>
        <p:nvSpPr>
          <p:cNvPr id="3" name="Title 2"/>
          <p:cNvSpPr>
            <a:spLocks noGrp="1"/>
          </p:cNvSpPr>
          <p:nvPr>
            <p:ph type="title"/>
          </p:nvPr>
        </p:nvSpPr>
        <p:spPr>
          <a:xfrm>
            <a:off x="1681163" y="185435"/>
            <a:ext cx="8788528" cy="598362"/>
          </a:xfrm>
        </p:spPr>
        <p:txBody>
          <a:bodyPr>
            <a:normAutofit fontScale="90000"/>
          </a:bodyPr>
          <a:lstStyle/>
          <a:p>
            <a:pPr algn="ctr"/>
            <a:r>
              <a:rPr lang="en-US" dirty="0"/>
              <a:t>So… what is the SKA?</a:t>
            </a:r>
            <a:endParaRPr lang="en-ZA" dirty="0"/>
          </a:p>
        </p:txBody>
      </p:sp>
      <p:grpSp>
        <p:nvGrpSpPr>
          <p:cNvPr id="11" name="Group 10"/>
          <p:cNvGrpSpPr/>
          <p:nvPr/>
        </p:nvGrpSpPr>
        <p:grpSpPr>
          <a:xfrm>
            <a:off x="392967" y="1013740"/>
            <a:ext cx="5870983" cy="4768296"/>
            <a:chOff x="-8581" y="-1"/>
            <a:chExt cx="9188142" cy="6885385"/>
          </a:xfrm>
        </p:grpSpPr>
        <p:pic>
          <p:nvPicPr>
            <p:cNvPr id="12" name="Picture 1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81" y="-1"/>
              <a:ext cx="9188142" cy="6885385"/>
            </a:xfrm>
            <a:prstGeom prst="rect">
              <a:avLst/>
            </a:prstGeom>
            <a:noFill/>
          </p:spPr>
        </p:pic>
        <p:sp>
          <p:nvSpPr>
            <p:cNvPr id="13" name="TextBox 12"/>
            <p:cNvSpPr txBox="1"/>
            <p:nvPr/>
          </p:nvSpPr>
          <p:spPr>
            <a:xfrm>
              <a:off x="1861317" y="72576"/>
              <a:ext cx="6027237" cy="1093290"/>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r>
                <a:rPr lang="en-US" sz="2160" b="1" spc="162" dirty="0">
                  <a:ln w="11430"/>
                  <a:solidFill>
                    <a:srgbClr val="F8F8F8"/>
                  </a:solidFill>
                  <a:effectLst>
                    <a:outerShdw blurRad="25400" algn="tl" rotWithShape="0">
                      <a:srgbClr val="000000">
                        <a:alpha val="43000"/>
                      </a:srgbClr>
                    </a:outerShdw>
                  </a:effectLst>
                  <a:latin typeface="Calibri"/>
                  <a:cs typeface="Calibri"/>
                  <a:sym typeface="Wingdings"/>
                </a:rPr>
                <a:t>SKA– Key Science Drivers:</a:t>
              </a:r>
            </a:p>
            <a:p>
              <a:r>
                <a:rPr lang="en-US" sz="2160" b="1" spc="162" dirty="0">
                  <a:ln w="11430"/>
                  <a:solidFill>
                    <a:srgbClr val="F8F8F8"/>
                  </a:solidFill>
                  <a:effectLst>
                    <a:outerShdw blurRad="25400" algn="tl" rotWithShape="0">
                      <a:srgbClr val="000000">
                        <a:alpha val="43000"/>
                      </a:srgbClr>
                    </a:outerShdw>
                  </a:effectLst>
                  <a:latin typeface="Calibri"/>
                  <a:cs typeface="Calibri"/>
                  <a:sym typeface="Wingdings"/>
                </a:rPr>
                <a:t>The history of the Universe</a:t>
              </a:r>
            </a:p>
          </p:txBody>
        </p:sp>
        <p:sp>
          <p:nvSpPr>
            <p:cNvPr id="14" name="TextBox 13"/>
            <p:cNvSpPr txBox="1"/>
            <p:nvPr/>
          </p:nvSpPr>
          <p:spPr>
            <a:xfrm>
              <a:off x="5651230" y="1495606"/>
              <a:ext cx="2865654" cy="709231"/>
            </a:xfrm>
            <a:prstGeom prst="rect">
              <a:avLst/>
            </a:prstGeom>
            <a:noFill/>
          </p:spPr>
          <p:txBody>
            <a:bodyPr wrap="none" rtlCol="0">
              <a:spAutoFit/>
            </a:bodyPr>
            <a:lstStyle/>
            <a:p>
              <a:pPr algn="ctr"/>
              <a:r>
                <a:rPr lang="en-US" sz="1296" dirty="0">
                  <a:solidFill>
                    <a:srgbClr val="EEECE1"/>
                  </a:solidFill>
                  <a:latin typeface="Calibri"/>
                  <a:cs typeface="Calibri"/>
                  <a:sym typeface="Wingdings"/>
                </a:rPr>
                <a:t>Cosmic Dawn</a:t>
              </a:r>
            </a:p>
            <a:p>
              <a:pPr algn="ctr"/>
              <a:r>
                <a:rPr lang="en-US" sz="1296" dirty="0">
                  <a:solidFill>
                    <a:srgbClr val="EEECE1"/>
                  </a:solidFill>
                  <a:latin typeface="Calibri"/>
                  <a:cs typeface="Calibri"/>
                  <a:sym typeface="Wingdings"/>
                </a:rPr>
                <a:t>(First Stars and Galaxies)</a:t>
              </a:r>
            </a:p>
          </p:txBody>
        </p:sp>
        <p:sp>
          <p:nvSpPr>
            <p:cNvPr id="15" name="TextBox 14"/>
            <p:cNvSpPr txBox="1"/>
            <p:nvPr/>
          </p:nvSpPr>
          <p:spPr>
            <a:xfrm>
              <a:off x="5987526" y="2768008"/>
              <a:ext cx="2807855" cy="709231"/>
            </a:xfrm>
            <a:prstGeom prst="rect">
              <a:avLst/>
            </a:prstGeom>
            <a:noFill/>
          </p:spPr>
          <p:txBody>
            <a:bodyPr wrap="none" rtlCol="0">
              <a:spAutoFit/>
            </a:bodyPr>
            <a:lstStyle/>
            <a:p>
              <a:pPr algn="ctr"/>
              <a:r>
                <a:rPr lang="en-US" sz="1296" dirty="0">
                  <a:solidFill>
                    <a:srgbClr val="EEECE1"/>
                  </a:solidFill>
                  <a:latin typeface="Calibri"/>
                  <a:cs typeface="Calibri"/>
                  <a:sym typeface="Wingdings"/>
                </a:rPr>
                <a:t>Galaxy Evolution</a:t>
              </a:r>
            </a:p>
            <a:p>
              <a:pPr algn="ctr"/>
              <a:r>
                <a:rPr lang="en-US" sz="1296" dirty="0">
                  <a:solidFill>
                    <a:srgbClr val="EEECE1"/>
                  </a:solidFill>
                  <a:latin typeface="Calibri"/>
                  <a:cs typeface="Calibri"/>
                  <a:sym typeface="Wingdings"/>
                </a:rPr>
                <a:t>(Normal Galaxies z~2-3)</a:t>
              </a:r>
            </a:p>
          </p:txBody>
        </p:sp>
        <p:sp>
          <p:nvSpPr>
            <p:cNvPr id="16" name="TextBox 15"/>
            <p:cNvSpPr txBox="1"/>
            <p:nvPr/>
          </p:nvSpPr>
          <p:spPr>
            <a:xfrm>
              <a:off x="4742451" y="4147590"/>
              <a:ext cx="4041237" cy="709231"/>
            </a:xfrm>
            <a:prstGeom prst="rect">
              <a:avLst/>
            </a:prstGeom>
            <a:noFill/>
          </p:spPr>
          <p:txBody>
            <a:bodyPr wrap="none" rtlCol="0">
              <a:spAutoFit/>
            </a:bodyPr>
            <a:lstStyle/>
            <a:p>
              <a:pPr algn="ctr"/>
              <a:r>
                <a:rPr lang="en-US" sz="1296" dirty="0">
                  <a:solidFill>
                    <a:srgbClr val="EEECE1"/>
                  </a:solidFill>
                  <a:latin typeface="Calibri"/>
                  <a:cs typeface="Calibri"/>
                  <a:sym typeface="Wingdings"/>
                </a:rPr>
                <a:t>Cosmology</a:t>
              </a:r>
            </a:p>
            <a:p>
              <a:pPr algn="ctr"/>
              <a:r>
                <a:rPr lang="en-US" sz="1296" dirty="0">
                  <a:solidFill>
                    <a:srgbClr val="EEECE1"/>
                  </a:solidFill>
                  <a:latin typeface="Calibri"/>
                  <a:cs typeface="Calibri"/>
                  <a:sym typeface="Wingdings"/>
                </a:rPr>
                <a:t>(Dark Energy, Large Scale Structure)</a:t>
              </a:r>
            </a:p>
          </p:txBody>
        </p:sp>
        <p:sp>
          <p:nvSpPr>
            <p:cNvPr id="17" name="TextBox 16"/>
            <p:cNvSpPr txBox="1"/>
            <p:nvPr/>
          </p:nvSpPr>
          <p:spPr>
            <a:xfrm>
              <a:off x="1118724" y="4618323"/>
              <a:ext cx="2299589" cy="709231"/>
            </a:xfrm>
            <a:prstGeom prst="rect">
              <a:avLst/>
            </a:prstGeom>
            <a:noFill/>
          </p:spPr>
          <p:txBody>
            <a:bodyPr wrap="none" rtlCol="0">
              <a:spAutoFit/>
            </a:bodyPr>
            <a:lstStyle/>
            <a:p>
              <a:pPr algn="ctr"/>
              <a:r>
                <a:rPr lang="en-US" sz="1296" dirty="0">
                  <a:solidFill>
                    <a:srgbClr val="EEECE1"/>
                  </a:solidFill>
                  <a:latin typeface="Calibri"/>
                  <a:cs typeface="Calibri"/>
                  <a:sym typeface="Wingdings"/>
                </a:rPr>
                <a:t>Cosmic Magnetism</a:t>
              </a:r>
            </a:p>
            <a:p>
              <a:pPr algn="ctr"/>
              <a:r>
                <a:rPr lang="en-US" sz="1296" dirty="0">
                  <a:solidFill>
                    <a:srgbClr val="EEECE1"/>
                  </a:solidFill>
                  <a:latin typeface="Calibri"/>
                  <a:cs typeface="Calibri"/>
                  <a:sym typeface="Wingdings"/>
                </a:rPr>
                <a:t>(Origin, Evolution)</a:t>
              </a:r>
            </a:p>
          </p:txBody>
        </p:sp>
        <p:sp>
          <p:nvSpPr>
            <p:cNvPr id="18" name="TextBox 17"/>
            <p:cNvSpPr txBox="1"/>
            <p:nvPr/>
          </p:nvSpPr>
          <p:spPr>
            <a:xfrm>
              <a:off x="291201" y="3220356"/>
              <a:ext cx="2999519" cy="709231"/>
            </a:xfrm>
            <a:prstGeom prst="rect">
              <a:avLst/>
            </a:prstGeom>
            <a:noFill/>
          </p:spPr>
          <p:txBody>
            <a:bodyPr wrap="none" rtlCol="0">
              <a:spAutoFit/>
            </a:bodyPr>
            <a:lstStyle/>
            <a:p>
              <a:pPr algn="ctr"/>
              <a:r>
                <a:rPr lang="en-US" sz="1296" dirty="0">
                  <a:solidFill>
                    <a:srgbClr val="EEECE1"/>
                  </a:solidFill>
                  <a:latin typeface="Calibri"/>
                  <a:cs typeface="Calibri"/>
                  <a:sym typeface="Wingdings"/>
                </a:rPr>
                <a:t>Cradle of Life</a:t>
              </a:r>
            </a:p>
            <a:p>
              <a:pPr algn="ctr"/>
              <a:r>
                <a:rPr lang="en-US" sz="1296" dirty="0">
                  <a:solidFill>
                    <a:srgbClr val="EEECE1"/>
                  </a:solidFill>
                  <a:latin typeface="Calibri"/>
                  <a:cs typeface="Calibri"/>
                  <a:sym typeface="Wingdings"/>
                </a:rPr>
                <a:t>(Planets, Molecules, SETI)</a:t>
              </a:r>
            </a:p>
          </p:txBody>
        </p:sp>
        <p:sp>
          <p:nvSpPr>
            <p:cNvPr id="19" name="TextBox 18"/>
            <p:cNvSpPr txBox="1"/>
            <p:nvPr/>
          </p:nvSpPr>
          <p:spPr>
            <a:xfrm>
              <a:off x="430578" y="1901595"/>
              <a:ext cx="4215343" cy="709231"/>
            </a:xfrm>
            <a:prstGeom prst="rect">
              <a:avLst/>
            </a:prstGeom>
            <a:noFill/>
          </p:spPr>
          <p:txBody>
            <a:bodyPr wrap="none" rtlCol="0">
              <a:spAutoFit/>
            </a:bodyPr>
            <a:lstStyle/>
            <a:p>
              <a:pPr algn="ctr"/>
              <a:r>
                <a:rPr lang="en-US" sz="1296" dirty="0">
                  <a:solidFill>
                    <a:srgbClr val="EEECE1"/>
                  </a:solidFill>
                  <a:latin typeface="Calibri"/>
                  <a:cs typeface="Calibri"/>
                  <a:sym typeface="Wingdings"/>
                </a:rPr>
                <a:t>Testing General Relativity</a:t>
              </a:r>
            </a:p>
            <a:p>
              <a:pPr algn="ctr"/>
              <a:r>
                <a:rPr lang="en-US" sz="1296" dirty="0">
                  <a:solidFill>
                    <a:srgbClr val="EEECE1"/>
                  </a:solidFill>
                  <a:latin typeface="Calibri"/>
                  <a:cs typeface="Calibri"/>
                  <a:sym typeface="Wingdings"/>
                </a:rPr>
                <a:t>(Strong Regime, Gravitational Waves)</a:t>
              </a:r>
            </a:p>
          </p:txBody>
        </p:sp>
        <p:sp>
          <p:nvSpPr>
            <p:cNvPr id="20" name="TextBox 19"/>
            <p:cNvSpPr txBox="1"/>
            <p:nvPr/>
          </p:nvSpPr>
          <p:spPr>
            <a:xfrm>
              <a:off x="3849173" y="5437159"/>
              <a:ext cx="3253100" cy="421281"/>
            </a:xfrm>
            <a:prstGeom prst="rect">
              <a:avLst/>
            </a:prstGeom>
            <a:noFill/>
          </p:spPr>
          <p:txBody>
            <a:bodyPr wrap="none" rtlCol="0">
              <a:spAutoFit/>
            </a:bodyPr>
            <a:lstStyle/>
            <a:p>
              <a:r>
                <a:rPr lang="en-US" sz="1296" dirty="0">
                  <a:solidFill>
                    <a:srgbClr val="EEECE1"/>
                  </a:solidFill>
                  <a:latin typeface="Calibri"/>
                  <a:cs typeface="Calibri"/>
                  <a:sym typeface="Wingdings"/>
                </a:rPr>
                <a:t>Exploration of the Unknown</a:t>
              </a:r>
            </a:p>
          </p:txBody>
        </p:sp>
        <p:sp>
          <p:nvSpPr>
            <p:cNvPr id="21" name="TextBox 20"/>
            <p:cNvSpPr txBox="1"/>
            <p:nvPr/>
          </p:nvSpPr>
          <p:spPr>
            <a:xfrm>
              <a:off x="1376372" y="6118345"/>
              <a:ext cx="5753988" cy="565348"/>
            </a:xfrm>
            <a:prstGeom prst="rect">
              <a:avLst/>
            </a:prstGeom>
            <a:noFill/>
          </p:spPr>
          <p:txBody>
            <a:bodyPr wrap="none" rtlCol="0">
              <a:spAutoFit/>
            </a:bodyPr>
            <a:lstStyle/>
            <a:p>
              <a:r>
                <a:rPr lang="en-US" sz="1944" dirty="0">
                  <a:solidFill>
                    <a:srgbClr val="FFFF00"/>
                  </a:solidFill>
                </a:rPr>
                <a:t>Extremely broad range of science! </a:t>
              </a:r>
            </a:p>
          </p:txBody>
        </p:sp>
      </p:grpSp>
      <p:pic>
        <p:nvPicPr>
          <p:cNvPr id="22" name="Content Placeholder 2" descr="P911005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479210" y="2855559"/>
            <a:ext cx="5417405" cy="2926477"/>
          </a:xfrm>
          <a:prstGeom prst="rect">
            <a:avLst/>
          </a:prstGeom>
          <a:ln w="12700">
            <a:miter lim="400000"/>
          </a:ln>
          <a:extLst>
            <a:ext uri="{C572A759-6A51-4108-AA02-DFA0A04FC94B}">
              <ma14:wrappingTextBoxFlag xmlns="" xmlns:ma14="http://schemas.microsoft.com/office/mac/drawingml/2011/main" val="1"/>
            </a:ext>
          </a:extLst>
        </p:spPr>
      </p:pic>
    </p:spTree>
    <p:extLst>
      <p:ext uri="{BB962C8B-B14F-4D97-AF65-F5344CB8AC3E}">
        <p14:creationId xmlns:p14="http://schemas.microsoft.com/office/powerpoint/2010/main" val="114084431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159729"/>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pic>
        <p:nvPicPr>
          <p:cNvPr id="10" name="Afbeelding 9"/>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1" name="Rechthoek 10"/>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2" name="Straight Connector 12">
            <a:extLst>
              <a:ext uri="{FF2B5EF4-FFF2-40B4-BE49-F238E27FC236}">
                <a16:creationId xmlns:a16="http://schemas.microsoft.com/office/drawing/2014/main" id="{4D25E369-C5AE-4ABA-9CCF-2CF83B8DD8A4}"/>
              </a:ext>
            </a:extLst>
          </p:cNvPr>
          <p:cNvCxnSpPr>
            <a:cxnSpLocks/>
          </p:cNvCxnSpPr>
          <p:nvPr/>
        </p:nvCxnSpPr>
        <p:spPr>
          <a:xfrm flipH="1">
            <a:off x="4192960" y="1424093"/>
            <a:ext cx="7085" cy="4162732"/>
          </a:xfrm>
          <a:prstGeom prst="line">
            <a:avLst/>
          </a:prstGeom>
          <a:ln>
            <a:solidFill>
              <a:srgbClr val="820000"/>
            </a:solidFill>
          </a:ln>
        </p:spPr>
        <p:style>
          <a:lnRef idx="1">
            <a:schemeClr val="accent1"/>
          </a:lnRef>
          <a:fillRef idx="0">
            <a:schemeClr val="accent1"/>
          </a:fillRef>
          <a:effectRef idx="0">
            <a:schemeClr val="accent1"/>
          </a:effectRef>
          <a:fontRef idx="minor">
            <a:schemeClr val="tx1"/>
          </a:fontRef>
        </p:style>
      </p:cxnSp>
      <p:sp>
        <p:nvSpPr>
          <p:cNvPr id="13" name="Titel 1">
            <a:extLst>
              <a:ext uri="{FF2B5EF4-FFF2-40B4-BE49-F238E27FC236}">
                <a16:creationId xmlns:a16="http://schemas.microsoft.com/office/drawing/2014/main" id="{404D618C-8DC1-4E70-964C-A4D2BDC6C87E}"/>
              </a:ext>
            </a:extLst>
          </p:cNvPr>
          <p:cNvSpPr txBox="1">
            <a:spLocks/>
          </p:cNvSpPr>
          <p:nvPr/>
        </p:nvSpPr>
        <p:spPr>
          <a:xfrm>
            <a:off x="159535" y="1868277"/>
            <a:ext cx="3877903" cy="157381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200" dirty="0" err="1">
                <a:latin typeface="Garamond" panose="02020404030301010803" pitchFamily="18" charset="0"/>
              </a:rPr>
              <a:t>Overview</a:t>
            </a:r>
            <a:r>
              <a:rPr lang="nl-NL" sz="3200" dirty="0">
                <a:latin typeface="Garamond" panose="02020404030301010803" pitchFamily="18" charset="0"/>
              </a:rPr>
              <a:t> of </a:t>
            </a:r>
            <a:r>
              <a:rPr lang="nl-NL" sz="3200" dirty="0" err="1">
                <a:latin typeface="Garamond" panose="02020404030301010803" pitchFamily="18" charset="0"/>
              </a:rPr>
              <a:t>the</a:t>
            </a:r>
            <a:r>
              <a:rPr lang="nl-NL" sz="3200" dirty="0">
                <a:latin typeface="Garamond" panose="02020404030301010803" pitchFamily="18" charset="0"/>
              </a:rPr>
              <a:t> Speakers </a:t>
            </a:r>
          </a:p>
        </p:txBody>
      </p:sp>
      <p:sp>
        <p:nvSpPr>
          <p:cNvPr id="14" name="Titel 1">
            <a:extLst>
              <a:ext uri="{FF2B5EF4-FFF2-40B4-BE49-F238E27FC236}">
                <a16:creationId xmlns:a16="http://schemas.microsoft.com/office/drawing/2014/main" id="{31471658-A8A7-4BE1-8395-B84ED09C585E}"/>
              </a:ext>
            </a:extLst>
          </p:cNvPr>
          <p:cNvSpPr txBox="1">
            <a:spLocks/>
          </p:cNvSpPr>
          <p:nvPr/>
        </p:nvSpPr>
        <p:spPr>
          <a:xfrm>
            <a:off x="4334443" y="1785708"/>
            <a:ext cx="7602326" cy="58402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4000"/>
              </a:lnSpc>
              <a:spcBef>
                <a:spcPts val="0"/>
              </a:spcBef>
            </a:pPr>
            <a:r>
              <a:rPr lang="en-US" sz="1600" b="1" dirty="0">
                <a:solidFill>
                  <a:srgbClr val="820000"/>
                </a:solidFill>
                <a:latin typeface="Garamond" panose="02020404030301010803" pitchFamily="18" charset="0"/>
              </a:rPr>
              <a:t>Reiner Kruecken (Chair): </a:t>
            </a:r>
            <a:r>
              <a:rPr lang="en-AU" sz="1600" b="1" dirty="0">
                <a:solidFill>
                  <a:srgbClr val="820000"/>
                </a:solidFill>
                <a:latin typeface="Garamond" panose="02020404030301010803" pitchFamily="18" charset="0"/>
              </a:rPr>
              <a:t>Deputy Director of Research at TRIUMF, Canada’s Particle Accelerator Centre, Canada </a:t>
            </a: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r>
              <a:rPr lang="en-US" sz="1600" b="1" dirty="0">
                <a:solidFill>
                  <a:srgbClr val="820000"/>
                </a:solidFill>
                <a:latin typeface="Garamond" panose="02020404030301010803" pitchFamily="18" charset="0"/>
              </a:rPr>
              <a:t>Adrian Tiplady: </a:t>
            </a:r>
            <a:r>
              <a:rPr lang="en-AU" sz="1600" b="1" dirty="0">
                <a:solidFill>
                  <a:srgbClr val="820000"/>
                </a:solidFill>
                <a:latin typeface="Garamond" panose="02020404030301010803" pitchFamily="18" charset="0"/>
              </a:rPr>
              <a:t>Deputy Managing Director: Strategy &amp; Partnerships, South African Radio Astronomy Observatory (SARAO), South Africa </a:t>
            </a:r>
          </a:p>
          <a:p>
            <a:pPr algn="l">
              <a:lnSpc>
                <a:spcPct val="114000"/>
              </a:lnSpc>
              <a:spcBef>
                <a:spcPts val="0"/>
              </a:spcBef>
            </a:pPr>
            <a:r>
              <a:rPr lang="en-US" sz="1600" b="1" dirty="0">
                <a:solidFill>
                  <a:srgbClr val="820000"/>
                </a:solidFill>
                <a:latin typeface="Garamond" panose="02020404030301010803" pitchFamily="18" charset="0"/>
              </a:rPr>
              <a:t> </a:t>
            </a: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r>
              <a:rPr lang="en-US" sz="1600" b="1" dirty="0">
                <a:solidFill>
                  <a:srgbClr val="820000"/>
                </a:solidFill>
                <a:latin typeface="Garamond" panose="02020404030301010803" pitchFamily="18" charset="0"/>
              </a:rPr>
              <a:t>Zeblon Vilakazi: </a:t>
            </a:r>
            <a:r>
              <a:rPr lang="en-AU" sz="1600" b="1" dirty="0">
                <a:solidFill>
                  <a:srgbClr val="820000"/>
                </a:solidFill>
                <a:latin typeface="Garamond" panose="02020404030301010803" pitchFamily="18" charset="0"/>
              </a:rPr>
              <a:t>Vice Chancellor of Wits University, South Africa </a:t>
            </a: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r>
              <a:rPr lang="en-US" sz="1600" b="1" dirty="0">
                <a:solidFill>
                  <a:srgbClr val="820000"/>
                </a:solidFill>
                <a:latin typeface="Garamond" panose="02020404030301010803" pitchFamily="18" charset="0"/>
              </a:rPr>
              <a:t> </a:t>
            </a: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700" b="1" dirty="0">
              <a:solidFill>
                <a:prstClr val="white">
                  <a:lumMod val="50000"/>
                </a:prstClr>
              </a:solidFill>
              <a:latin typeface="Garamond" panose="02020404030301010803" pitchFamily="18" charset="0"/>
            </a:endParaRPr>
          </a:p>
        </p:txBody>
      </p:sp>
      <p:sp>
        <p:nvSpPr>
          <p:cNvPr id="19" name="Tekstvak 5">
            <a:extLst>
              <a:ext uri="{FF2B5EF4-FFF2-40B4-BE49-F238E27FC236}">
                <a16:creationId xmlns:a16="http://schemas.microsoft.com/office/drawing/2014/main" id="{70E62050-A28B-4126-8D0F-059115A45AA4}"/>
              </a:ext>
            </a:extLst>
          </p:cNvPr>
          <p:cNvSpPr txBox="1">
            <a:spLocks/>
          </p:cNvSpPr>
          <p:nvPr/>
        </p:nvSpPr>
        <p:spPr>
          <a:xfrm>
            <a:off x="4521200" y="120802"/>
            <a:ext cx="7670800" cy="1077218"/>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a:p>
            <a:pPr lvl="0" algn="r"/>
            <a:endParaRPr lang="en-US" sz="2000" dirty="0">
              <a:solidFill>
                <a:prstClr val="black"/>
              </a:solidFill>
              <a:latin typeface="Garamond" panose="02020404030301010803" pitchFamily="18" charset="0"/>
            </a:endParaRPr>
          </a:p>
        </p:txBody>
      </p:sp>
      <p:sp>
        <p:nvSpPr>
          <p:cNvPr id="22" name="Tekstvak 14">
            <a:extLst>
              <a:ext uri="{FF2B5EF4-FFF2-40B4-BE49-F238E27FC236}">
                <a16:creationId xmlns:a16="http://schemas.microsoft.com/office/drawing/2014/main" id="{1185129F-A4DB-4302-A212-19D3111E1A32}"/>
              </a:ext>
            </a:extLst>
          </p:cNvPr>
          <p:cNvSpPr txBox="1"/>
          <p:nvPr/>
        </p:nvSpPr>
        <p:spPr>
          <a:xfrm>
            <a:off x="9620834" y="6234477"/>
            <a:ext cx="2478275" cy="830997"/>
          </a:xfrm>
          <a:prstGeom prst="rect">
            <a:avLst/>
          </a:prstGeom>
          <a:noFill/>
        </p:spPr>
        <p:txBody>
          <a:bodyPr wrap="square" rtlCol="0">
            <a:spAutoFit/>
          </a:bodyPr>
          <a:lstStyle/>
          <a:p>
            <a:pPr algn="r"/>
            <a:r>
              <a:rPr lang="nl-NL" sz="2400" b="1" dirty="0">
                <a:latin typeface="Garamond" panose="02020404030301010803" pitchFamily="18" charset="0"/>
              </a:rPr>
              <a:t>#IOS21</a:t>
            </a:r>
          </a:p>
          <a:p>
            <a:pPr algn="r"/>
            <a:endParaRPr lang="nl-NL" sz="2400" b="1" dirty="0">
              <a:latin typeface="Garamond" panose="02020404030301010803" pitchFamily="18" charset="0"/>
            </a:endParaRPr>
          </a:p>
        </p:txBody>
      </p:sp>
      <p:pic>
        <p:nvPicPr>
          <p:cNvPr id="6" name="Afbeelding 5">
            <a:extLst>
              <a:ext uri="{FF2B5EF4-FFF2-40B4-BE49-F238E27FC236}">
                <a16:creationId xmlns:a16="http://schemas.microsoft.com/office/drawing/2014/main" id="{17CD1743-BE5D-44FC-8A0F-4602AF6E21B7}"/>
              </a:ext>
            </a:extLst>
          </p:cNvPr>
          <p:cNvPicPr>
            <a:picLocks noChangeAspect="1"/>
          </p:cNvPicPr>
          <p:nvPr/>
        </p:nvPicPr>
        <p:blipFill>
          <a:blip r:embed="rId4"/>
          <a:stretch>
            <a:fillRect/>
          </a:stretch>
        </p:blipFill>
        <p:spPr>
          <a:xfrm>
            <a:off x="1155420" y="3130370"/>
            <a:ext cx="1998416" cy="2833575"/>
          </a:xfrm>
          <a:prstGeom prst="rect">
            <a:avLst/>
          </a:prstGeom>
        </p:spPr>
      </p:pic>
    </p:spTree>
    <p:extLst>
      <p:ext uri="{BB962C8B-B14F-4D97-AF65-F5344CB8AC3E}">
        <p14:creationId xmlns:p14="http://schemas.microsoft.com/office/powerpoint/2010/main" val="1773840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9575" y="471142"/>
            <a:ext cx="9464040" cy="701876"/>
          </a:xfrm>
        </p:spPr>
        <p:txBody>
          <a:bodyPr/>
          <a:lstStyle/>
          <a:p>
            <a:pPr algn="ctr"/>
            <a:r>
              <a:rPr lang="en-US" dirty="0"/>
              <a:t>Case for the </a:t>
            </a:r>
            <a:r>
              <a:rPr lang="en-US" dirty="0" err="1"/>
              <a:t>MeerKAT</a:t>
            </a:r>
            <a:r>
              <a:rPr lang="en-US" dirty="0"/>
              <a:t>/SKA</a:t>
            </a:r>
            <a:endParaRPr lang="en-ZA" dirty="0"/>
          </a:p>
        </p:txBody>
      </p:sp>
      <p:sp>
        <p:nvSpPr>
          <p:cNvPr id="4" name="Rectangle 3"/>
          <p:cNvSpPr/>
          <p:nvPr/>
        </p:nvSpPr>
        <p:spPr>
          <a:xfrm>
            <a:off x="1192359" y="5285793"/>
            <a:ext cx="9841402" cy="1140225"/>
          </a:xfrm>
          <a:prstGeom prst="rect">
            <a:avLst/>
          </a:prstGeom>
        </p:spPr>
        <p:txBody>
          <a:bodyPr wrap="square" lIns="75946" tIns="37930" rIns="75946" bIns="37930">
            <a:spAutoFit/>
          </a:bodyPr>
          <a:lstStyle/>
          <a:p>
            <a:pPr marL="342900" indent="-342900" defTabSz="758928">
              <a:buFont typeface="Arial" panose="020B0604020202020204" pitchFamily="34" charset="0"/>
              <a:buChar char="•"/>
            </a:pPr>
            <a:r>
              <a:rPr lang="en-US" sz="1728" dirty="0">
                <a:solidFill>
                  <a:schemeClr val="tx1">
                    <a:lumMod val="75000"/>
                    <a:lumOff val="25000"/>
                  </a:schemeClr>
                </a:solidFill>
                <a:latin typeface="Calibri" panose="020F0502020204030204" pitchFamily="34" charset="0"/>
                <a:ea typeface="Calibri"/>
                <a:cs typeface="Calibri" panose="020F0502020204030204" pitchFamily="34" charset="0"/>
                <a:sym typeface="Calibri"/>
              </a:rPr>
              <a:t>64 x 13.5-metre highly efficient offset Gregorian dishes</a:t>
            </a:r>
          </a:p>
          <a:p>
            <a:pPr marL="342900" indent="-342900" defTabSz="758928">
              <a:buFont typeface="Arial" panose="020B0604020202020204" pitchFamily="34" charset="0"/>
              <a:buChar char="•"/>
            </a:pPr>
            <a:r>
              <a:rPr lang="en-US" sz="1728" dirty="0">
                <a:solidFill>
                  <a:schemeClr val="tx1">
                    <a:lumMod val="75000"/>
                    <a:lumOff val="25000"/>
                  </a:schemeClr>
                </a:solidFill>
                <a:latin typeface="Calibri" panose="020F0502020204030204" pitchFamily="34" charset="0"/>
                <a:ea typeface="Calibri"/>
                <a:cs typeface="Calibri" panose="020F0502020204030204" pitchFamily="34" charset="0"/>
                <a:sym typeface="Calibri"/>
              </a:rPr>
              <a:t>Has already delivered high-impact to society through:</a:t>
            </a:r>
          </a:p>
          <a:p>
            <a:pPr lvl="3" defTabSz="758928"/>
            <a:r>
              <a:rPr lang="en-US" sz="1728" dirty="0">
                <a:solidFill>
                  <a:schemeClr val="tx1">
                    <a:lumMod val="75000"/>
                    <a:lumOff val="25000"/>
                  </a:schemeClr>
                </a:solidFill>
                <a:latin typeface="Calibri" panose="020F0502020204030204" pitchFamily="34" charset="0"/>
                <a:ea typeface="Calibri"/>
                <a:cs typeface="Calibri" panose="020F0502020204030204" pitchFamily="34" charset="0"/>
                <a:sym typeface="Calibri"/>
              </a:rPr>
              <a:t>	</a:t>
            </a:r>
            <a:r>
              <a:rPr lang="en-US" sz="1728" dirty="0" err="1">
                <a:solidFill>
                  <a:schemeClr val="tx1">
                    <a:lumMod val="75000"/>
                    <a:lumOff val="25000"/>
                  </a:schemeClr>
                </a:solidFill>
                <a:latin typeface="Calibri" panose="020F0502020204030204" pitchFamily="34" charset="0"/>
                <a:ea typeface="Calibri"/>
                <a:cs typeface="Calibri" panose="020F0502020204030204" pitchFamily="34" charset="0"/>
                <a:sym typeface="Calibri"/>
              </a:rPr>
              <a:t>i</a:t>
            </a:r>
            <a:r>
              <a:rPr lang="en-US" sz="1728" dirty="0">
                <a:solidFill>
                  <a:schemeClr val="tx1">
                    <a:lumMod val="75000"/>
                    <a:lumOff val="25000"/>
                  </a:schemeClr>
                </a:solidFill>
                <a:latin typeface="Calibri" panose="020F0502020204030204" pitchFamily="34" charset="0"/>
                <a:ea typeface="Calibri"/>
                <a:cs typeface="Calibri" panose="020F0502020204030204" pitchFamily="34" charset="0"/>
                <a:sym typeface="Calibri"/>
              </a:rPr>
              <a:t>. Industrial return and advancement</a:t>
            </a:r>
          </a:p>
          <a:p>
            <a:pPr lvl="3" defTabSz="758928"/>
            <a:r>
              <a:rPr lang="en-US" sz="1728" dirty="0">
                <a:solidFill>
                  <a:schemeClr val="tx1">
                    <a:lumMod val="75000"/>
                    <a:lumOff val="25000"/>
                  </a:schemeClr>
                </a:solidFill>
                <a:latin typeface="Calibri" panose="020F0502020204030204" pitchFamily="34" charset="0"/>
                <a:ea typeface="Calibri"/>
                <a:cs typeface="Calibri" panose="020F0502020204030204" pitchFamily="34" charset="0"/>
                <a:sym typeface="Calibri"/>
              </a:rPr>
              <a:t>	ii. Reputational enhancement (nationally and internationally)</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2967" y="1527989"/>
            <a:ext cx="11488199" cy="3616499"/>
          </a:xfrm>
          <a:prstGeom prst="rect">
            <a:avLst/>
          </a:prstGeom>
        </p:spPr>
      </p:pic>
    </p:spTree>
    <p:extLst>
      <p:ext uri="{BB962C8B-B14F-4D97-AF65-F5344CB8AC3E}">
        <p14:creationId xmlns:p14="http://schemas.microsoft.com/office/powerpoint/2010/main" val="2189843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3472" y="96491"/>
            <a:ext cx="9464040" cy="737657"/>
          </a:xfrm>
        </p:spPr>
        <p:txBody>
          <a:bodyPr/>
          <a:lstStyle/>
          <a:p>
            <a:pPr algn="ctr"/>
            <a:r>
              <a:rPr lang="en-US" dirty="0"/>
              <a:t>Clear Impact on Research Enterprise</a:t>
            </a:r>
            <a:endParaRPr lang="en-ZA" dirty="0"/>
          </a:p>
        </p:txBody>
      </p:sp>
      <p:graphicFrame>
        <p:nvGraphicFramePr>
          <p:cNvPr id="3" name="Chart 2"/>
          <p:cNvGraphicFramePr>
            <a:graphicFrameLocks noGrp="1"/>
          </p:cNvGraphicFramePr>
          <p:nvPr>
            <p:extLst/>
          </p:nvPr>
        </p:nvGraphicFramePr>
        <p:xfrm>
          <a:off x="3330894" y="1182350"/>
          <a:ext cx="8727368" cy="522253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a:xfrm flipV="1">
            <a:off x="6528048" y="2392085"/>
            <a:ext cx="1814602" cy="140153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00759" y="2944990"/>
            <a:ext cx="2434831" cy="3083921"/>
          </a:xfrm>
          <a:prstGeom prst="rect">
            <a:avLst/>
          </a:prstGeom>
          <a:noFill/>
        </p:spPr>
        <p:txBody>
          <a:bodyPr wrap="square" rtlCol="0">
            <a:spAutoFit/>
          </a:bodyPr>
          <a:lstStyle/>
          <a:p>
            <a:pPr>
              <a:buNone/>
            </a:pPr>
            <a:r>
              <a:rPr lang="en-US" sz="1620" dirty="0"/>
              <a:t>“The country’s overall output in the index grew by more than 40% in four years, driven by a significant rise in its physical sciences WFC, which jumped from 23.70 in 2012 to 39.31 in 2015. This result reflects South Africa’s strength in astronomy.”</a:t>
            </a:r>
          </a:p>
          <a:p>
            <a:endParaRPr lang="en-US" sz="1620" dirty="0"/>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2967" y="1614398"/>
            <a:ext cx="2650417" cy="1104725"/>
          </a:xfrm>
          <a:prstGeom prst="rect">
            <a:avLst/>
          </a:prstGeom>
        </p:spPr>
      </p:pic>
    </p:spTree>
    <p:extLst>
      <p:ext uri="{BB962C8B-B14F-4D97-AF65-F5344CB8AC3E}">
        <p14:creationId xmlns:p14="http://schemas.microsoft.com/office/powerpoint/2010/main" val="1571811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63980" y="435362"/>
            <a:ext cx="9464040" cy="787751"/>
          </a:xfrm>
        </p:spPr>
        <p:txBody>
          <a:bodyPr/>
          <a:lstStyle/>
          <a:p>
            <a:pPr algn="ctr"/>
            <a:r>
              <a:rPr lang="en-US" dirty="0"/>
              <a:t>Mind the ‘gap’</a:t>
            </a:r>
            <a:endParaRPr lang="en-ZA" dirty="0"/>
          </a:p>
        </p:txBody>
      </p:sp>
      <p:pic>
        <p:nvPicPr>
          <p:cNvPr id="4" name="Content Placeholder 3"/>
          <p:cNvPicPr>
            <a:picLocks noChangeAspect="1"/>
          </p:cNvPicPr>
          <p:nvPr/>
        </p:nvPicPr>
        <p:blipFill rotWithShape="1">
          <a:blip r:embed="rId3" cstate="screen">
            <a:extLst>
              <a:ext uri="{28A0092B-C50C-407E-A947-70E740481C1C}">
                <a14:useLocalDpi xmlns:a14="http://schemas.microsoft.com/office/drawing/2010/main"/>
              </a:ext>
            </a:extLst>
          </a:blip>
          <a:srcRect l="47000"/>
          <a:stretch/>
        </p:blipFill>
        <p:spPr>
          <a:xfrm>
            <a:off x="479377" y="1787217"/>
            <a:ext cx="4860740" cy="3974842"/>
          </a:xfrm>
          <a:prstGeom prst="rect">
            <a:avLst/>
          </a:prstGeom>
        </p:spPr>
      </p:pic>
      <p:pic>
        <p:nvPicPr>
          <p:cNvPr id="5" name="Picture 4"/>
          <p:cNvPicPr>
            <a:picLocks noChangeAspect="1"/>
          </p:cNvPicPr>
          <p:nvPr/>
        </p:nvPicPr>
        <p:blipFill>
          <a:blip r:embed="rId4"/>
          <a:stretch>
            <a:fillRect/>
          </a:stretch>
        </p:blipFill>
        <p:spPr>
          <a:xfrm>
            <a:off x="6009591" y="1896213"/>
            <a:ext cx="5483687" cy="3756850"/>
          </a:xfrm>
          <a:prstGeom prst="rect">
            <a:avLst/>
          </a:prstGeom>
        </p:spPr>
      </p:pic>
    </p:spTree>
    <p:extLst>
      <p:ext uri="{BB962C8B-B14F-4D97-AF65-F5344CB8AC3E}">
        <p14:creationId xmlns:p14="http://schemas.microsoft.com/office/powerpoint/2010/main" val="78988730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775599" y="1724900"/>
            <a:ext cx="5557366" cy="4235375"/>
          </a:xfrm>
        </p:spPr>
        <p:txBody>
          <a:bodyPr>
            <a:normAutofit lnSpcReduction="10000"/>
          </a:bodyPr>
          <a:lstStyle/>
          <a:p>
            <a:r>
              <a:rPr lang="en-US" dirty="0"/>
              <a:t>Skills Profile</a:t>
            </a:r>
          </a:p>
          <a:p>
            <a:pPr lvl="1"/>
            <a:r>
              <a:rPr lang="en-US" dirty="0"/>
              <a:t>Skills profile matched needs for high-tech project delivery, consolidated within a single </a:t>
            </a:r>
            <a:r>
              <a:rPr lang="en-US" dirty="0" err="1"/>
              <a:t>organisation</a:t>
            </a:r>
            <a:r>
              <a:rPr lang="en-US" dirty="0"/>
              <a:t> (SARAO)</a:t>
            </a:r>
          </a:p>
          <a:p>
            <a:pPr lvl="1"/>
            <a:r>
              <a:rPr lang="en-US" dirty="0"/>
              <a:t>Systems thinking approach</a:t>
            </a:r>
          </a:p>
          <a:p>
            <a:r>
              <a:rPr lang="en-US" dirty="0"/>
              <a:t>Spatial Extent</a:t>
            </a:r>
          </a:p>
          <a:p>
            <a:r>
              <a:rPr lang="en-US" dirty="0"/>
              <a:t>Directed Interventions</a:t>
            </a:r>
          </a:p>
          <a:p>
            <a:pPr lvl="1"/>
            <a:r>
              <a:rPr lang="en-US" dirty="0"/>
              <a:t>Human Capital Development</a:t>
            </a:r>
          </a:p>
          <a:p>
            <a:pPr lvl="1"/>
            <a:r>
              <a:rPr lang="en-US" dirty="0"/>
              <a:t>Corporate Social Investment</a:t>
            </a:r>
          </a:p>
          <a:p>
            <a:pPr lvl="1"/>
            <a:r>
              <a:rPr lang="en-US" dirty="0"/>
              <a:t>Stakeholder Engagement</a:t>
            </a:r>
          </a:p>
          <a:p>
            <a:pPr lvl="1"/>
            <a:r>
              <a:rPr lang="en-US" dirty="0" err="1"/>
              <a:t>Commercialisation</a:t>
            </a:r>
            <a:r>
              <a:rPr lang="en-US" dirty="0"/>
              <a:t> Program</a:t>
            </a:r>
          </a:p>
        </p:txBody>
      </p:sp>
      <p:sp>
        <p:nvSpPr>
          <p:cNvPr id="3" name="Title 2"/>
          <p:cNvSpPr>
            <a:spLocks noGrp="1"/>
          </p:cNvSpPr>
          <p:nvPr>
            <p:ph type="title"/>
          </p:nvPr>
        </p:nvSpPr>
        <p:spPr>
          <a:xfrm>
            <a:off x="1363980" y="671514"/>
            <a:ext cx="9464040" cy="852156"/>
          </a:xfrm>
        </p:spPr>
        <p:txBody>
          <a:bodyPr>
            <a:normAutofit fontScale="90000"/>
          </a:bodyPr>
          <a:lstStyle/>
          <a:p>
            <a:pPr algn="ctr"/>
            <a:r>
              <a:rPr lang="en-US" dirty="0"/>
              <a:t>Filling the ‘gap’ – factors that increased impact</a:t>
            </a:r>
            <a:endParaRPr lang="en-ZA" dirty="0"/>
          </a:p>
        </p:txBody>
      </p:sp>
      <p:grpSp>
        <p:nvGrpSpPr>
          <p:cNvPr id="4" name="Group 3"/>
          <p:cNvGrpSpPr/>
          <p:nvPr/>
        </p:nvGrpSpPr>
        <p:grpSpPr>
          <a:xfrm>
            <a:off x="6064832" y="1561042"/>
            <a:ext cx="6004859" cy="4664791"/>
            <a:chOff x="-196385" y="608637"/>
            <a:chExt cx="6576962" cy="4716132"/>
          </a:xfrm>
        </p:grpSpPr>
        <p:pic>
          <p:nvPicPr>
            <p:cNvPr id="5" name="Picture 4">
              <a:extLst>
                <a:ext uri="{FF2B5EF4-FFF2-40B4-BE49-F238E27FC236}">
                  <a16:creationId xmlns:a16="http://schemas.microsoft.com/office/drawing/2014/main" id="{41F052EE-BA2E-4A32-ABD1-4253B672FE93}"/>
                </a:ext>
              </a:extLst>
            </p:cNvPr>
            <p:cNvPicPr/>
            <p:nvPr/>
          </p:nvPicPr>
          <p:blipFill>
            <a:blip r:embed="rId3" cstate="screen">
              <a:extLst>
                <a:ext uri="{28A0092B-C50C-407E-A947-70E740481C1C}">
                  <a14:useLocalDpi xmlns:a14="http://schemas.microsoft.com/office/drawing/2010/main"/>
                </a:ext>
              </a:extLst>
            </a:blip>
            <a:stretch>
              <a:fillRect/>
            </a:stretch>
          </p:blipFill>
          <p:spPr>
            <a:xfrm>
              <a:off x="-196385" y="608637"/>
              <a:ext cx="6576962" cy="4716132"/>
            </a:xfrm>
            <a:prstGeom prst="rect">
              <a:avLst/>
            </a:prstGeom>
          </p:spPr>
        </p:pic>
        <p:pic>
          <p:nvPicPr>
            <p:cNvPr id="6" name="Picture 2" descr="Image result for SANParks logo">
              <a:extLst>
                <a:ext uri="{FF2B5EF4-FFF2-40B4-BE49-F238E27FC236}">
                  <a16:creationId xmlns:a16="http://schemas.microsoft.com/office/drawing/2014/main" id="{FB0700CA-2ED3-4D0D-A1A9-3CD5A3C6DD6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l="29469" t="5461" r="29472" b="5270"/>
            <a:stretch>
              <a:fillRect/>
            </a:stretch>
          </p:blipFill>
          <p:spPr bwMode="auto">
            <a:xfrm>
              <a:off x="881145" y="1807274"/>
              <a:ext cx="737821" cy="84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8E3ECA3-F6CD-4EA6-A7BC-3108D8AF40E6}"/>
                </a:ext>
              </a:extLst>
            </p:cNvPr>
            <p:cNvSpPr txBox="1"/>
            <p:nvPr/>
          </p:nvSpPr>
          <p:spPr>
            <a:xfrm>
              <a:off x="211574" y="2645387"/>
              <a:ext cx="1914770" cy="429407"/>
            </a:xfrm>
            <a:prstGeom prst="rect">
              <a:avLst/>
            </a:prstGeom>
            <a:noFill/>
          </p:spPr>
          <p:txBody>
            <a:bodyPr wrap="square" rtlCol="0">
              <a:spAutoFit/>
            </a:bodyPr>
            <a:lstStyle/>
            <a:p>
              <a:pPr algn="ctr"/>
              <a:r>
                <a:rPr lang="en-US" sz="1080" dirty="0">
                  <a:solidFill>
                    <a:schemeClr val="bg1"/>
                  </a:solidFill>
                </a:rPr>
                <a:t>Meerkat </a:t>
              </a:r>
            </a:p>
            <a:p>
              <a:pPr algn="ctr"/>
              <a:r>
                <a:rPr lang="en-US" sz="1080" dirty="0">
                  <a:solidFill>
                    <a:schemeClr val="bg1"/>
                  </a:solidFill>
                </a:rPr>
                <a:t>National Park</a:t>
              </a:r>
              <a:endParaRPr lang="en-ZA" sz="1080" dirty="0">
                <a:solidFill>
                  <a:schemeClr val="bg1"/>
                </a:solidFill>
              </a:endParaRPr>
            </a:p>
          </p:txBody>
        </p:sp>
        <p:sp>
          <p:nvSpPr>
            <p:cNvPr id="8" name="Oval 7">
              <a:extLst>
                <a:ext uri="{FF2B5EF4-FFF2-40B4-BE49-F238E27FC236}">
                  <a16:creationId xmlns:a16="http://schemas.microsoft.com/office/drawing/2014/main" id="{BE58D022-FAE1-4452-B3BA-D59FC988335B}"/>
                </a:ext>
              </a:extLst>
            </p:cNvPr>
            <p:cNvSpPr/>
            <p:nvPr/>
          </p:nvSpPr>
          <p:spPr>
            <a:xfrm>
              <a:off x="1618966" y="2265299"/>
              <a:ext cx="1719385" cy="1148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260"/>
            </a:p>
          </p:txBody>
        </p:sp>
      </p:grpSp>
    </p:spTree>
    <p:extLst>
      <p:ext uri="{BB962C8B-B14F-4D97-AF65-F5344CB8AC3E}">
        <p14:creationId xmlns:p14="http://schemas.microsoft.com/office/powerpoint/2010/main" val="396738924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65786" y="1873628"/>
            <a:ext cx="4789622" cy="4235375"/>
          </a:xfrm>
        </p:spPr>
        <p:txBody>
          <a:bodyPr>
            <a:normAutofit fontScale="92500" lnSpcReduction="10000"/>
          </a:bodyPr>
          <a:lstStyle/>
          <a:p>
            <a:r>
              <a:rPr lang="en-US" dirty="0"/>
              <a:t>Skills Profile</a:t>
            </a:r>
          </a:p>
          <a:p>
            <a:pPr lvl="1"/>
            <a:r>
              <a:rPr lang="en-US" dirty="0"/>
              <a:t>Skills profile matched needs for high-tech project delivery, consolidated within a single </a:t>
            </a:r>
            <a:r>
              <a:rPr lang="en-US" dirty="0" err="1"/>
              <a:t>organisation</a:t>
            </a:r>
            <a:r>
              <a:rPr lang="en-US" dirty="0"/>
              <a:t> (SARAO)</a:t>
            </a:r>
          </a:p>
          <a:p>
            <a:pPr lvl="1"/>
            <a:r>
              <a:rPr lang="en-US" dirty="0"/>
              <a:t>Systems thinking approach</a:t>
            </a:r>
          </a:p>
          <a:p>
            <a:r>
              <a:rPr lang="en-US" dirty="0"/>
              <a:t>Spatial Extent</a:t>
            </a:r>
          </a:p>
          <a:p>
            <a:r>
              <a:rPr lang="en-US" dirty="0"/>
              <a:t>Directed Interventions</a:t>
            </a:r>
          </a:p>
          <a:p>
            <a:pPr lvl="1"/>
            <a:r>
              <a:rPr lang="en-US" dirty="0"/>
              <a:t>Human Capital Development</a:t>
            </a:r>
          </a:p>
          <a:p>
            <a:pPr lvl="1"/>
            <a:r>
              <a:rPr lang="en-US" dirty="0"/>
              <a:t>Corporate Social Investment</a:t>
            </a:r>
          </a:p>
          <a:p>
            <a:pPr lvl="1"/>
            <a:r>
              <a:rPr lang="en-US" dirty="0"/>
              <a:t>Stakeholder Engagement</a:t>
            </a:r>
          </a:p>
          <a:p>
            <a:pPr lvl="1"/>
            <a:r>
              <a:rPr lang="en-US" dirty="0" err="1"/>
              <a:t>Commercialisation</a:t>
            </a:r>
            <a:r>
              <a:rPr lang="en-US" dirty="0"/>
              <a:t> Program</a:t>
            </a:r>
          </a:p>
        </p:txBody>
      </p:sp>
      <p:sp>
        <p:nvSpPr>
          <p:cNvPr id="3" name="Title 2"/>
          <p:cNvSpPr>
            <a:spLocks noGrp="1"/>
          </p:cNvSpPr>
          <p:nvPr>
            <p:ph type="title"/>
          </p:nvPr>
        </p:nvSpPr>
        <p:spPr>
          <a:xfrm>
            <a:off x="1363980" y="671514"/>
            <a:ext cx="9464040" cy="852156"/>
          </a:xfrm>
        </p:spPr>
        <p:txBody>
          <a:bodyPr>
            <a:normAutofit fontScale="90000"/>
          </a:bodyPr>
          <a:lstStyle/>
          <a:p>
            <a:pPr algn="ctr"/>
            <a:r>
              <a:rPr lang="en-US" dirty="0"/>
              <a:t>Filling the ‘gap’ – factors that increased impact</a:t>
            </a:r>
            <a:endParaRPr lang="en-ZA" dirty="0"/>
          </a:p>
        </p:txBody>
      </p:sp>
      <p:grpSp>
        <p:nvGrpSpPr>
          <p:cNvPr id="9" name="Group 8"/>
          <p:cNvGrpSpPr/>
          <p:nvPr/>
        </p:nvGrpSpPr>
        <p:grpSpPr>
          <a:xfrm>
            <a:off x="5231905" y="1523670"/>
            <a:ext cx="6960096" cy="4594932"/>
            <a:chOff x="731573" y="997479"/>
            <a:chExt cx="7663657" cy="4740011"/>
          </a:xfrm>
        </p:grpSpPr>
        <p:pic>
          <p:nvPicPr>
            <p:cNvPr id="10" name="Picture 2" descr="42A- IMG_079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11261" y="997479"/>
              <a:ext cx="2431521" cy="1620573"/>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4" descr="42D - IMG_561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93834" y="997479"/>
              <a:ext cx="2701396" cy="180049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7" descr="Philip_Kibet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1573" y="997480"/>
              <a:ext cx="2640543" cy="1759479"/>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4" descr="KAT Offic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2000" y="2492376"/>
              <a:ext cx="2508250" cy="1505479"/>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4" descr="misc 06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78187" y="2377282"/>
              <a:ext cx="2434167" cy="1893093"/>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4" descr="17954_107583715924697_100000192079273_204542_6190819_n"/>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2001" y="3937000"/>
              <a:ext cx="2489729" cy="177800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4" descr="DUT P1 and P2 students"/>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701771" y="2377282"/>
              <a:ext cx="2680229" cy="2010833"/>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3" descr="IMG_0100.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141927" y="4032250"/>
              <a:ext cx="2450042" cy="170524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4" descr="Welding Pictures 2011 078.jp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560219" y="4044157"/>
              <a:ext cx="2809875" cy="1693333"/>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128918063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41749" y="1700809"/>
            <a:ext cx="9464040" cy="4235375"/>
          </a:xfrm>
        </p:spPr>
        <p:txBody>
          <a:bodyPr>
            <a:normAutofit/>
          </a:bodyPr>
          <a:lstStyle/>
          <a:p>
            <a:r>
              <a:rPr lang="en-US" dirty="0"/>
              <a:t>Skills Profile</a:t>
            </a:r>
          </a:p>
          <a:p>
            <a:pPr lvl="1"/>
            <a:r>
              <a:rPr lang="en-US" dirty="0"/>
              <a:t>Skills profile matched needs for high-tech project delivery, consolidated within a single </a:t>
            </a:r>
            <a:r>
              <a:rPr lang="en-US" dirty="0" err="1"/>
              <a:t>organisation</a:t>
            </a:r>
            <a:r>
              <a:rPr lang="en-US" dirty="0"/>
              <a:t> (SARAO)</a:t>
            </a:r>
          </a:p>
          <a:p>
            <a:pPr lvl="1"/>
            <a:r>
              <a:rPr lang="en-US" dirty="0"/>
              <a:t>Systems thinking approach</a:t>
            </a:r>
          </a:p>
          <a:p>
            <a:r>
              <a:rPr lang="en-US" dirty="0"/>
              <a:t>Spatial Extent</a:t>
            </a:r>
          </a:p>
          <a:p>
            <a:r>
              <a:rPr lang="en-US" dirty="0"/>
              <a:t>Directed Interventions</a:t>
            </a:r>
          </a:p>
          <a:p>
            <a:pPr lvl="1"/>
            <a:r>
              <a:rPr lang="en-US" dirty="0"/>
              <a:t>Human Capital Development</a:t>
            </a:r>
          </a:p>
          <a:p>
            <a:pPr lvl="1"/>
            <a:r>
              <a:rPr lang="en-US" dirty="0"/>
              <a:t>Corporate Social Investment</a:t>
            </a:r>
          </a:p>
          <a:p>
            <a:pPr lvl="1"/>
            <a:r>
              <a:rPr lang="en-US" dirty="0"/>
              <a:t>Stakeholder Engagement</a:t>
            </a:r>
          </a:p>
          <a:p>
            <a:pPr lvl="1"/>
            <a:r>
              <a:rPr lang="en-US" dirty="0" err="1"/>
              <a:t>Commercialisation</a:t>
            </a:r>
            <a:r>
              <a:rPr lang="en-US" dirty="0"/>
              <a:t> Program</a:t>
            </a:r>
          </a:p>
        </p:txBody>
      </p:sp>
      <p:sp>
        <p:nvSpPr>
          <p:cNvPr id="3" name="Title 2"/>
          <p:cNvSpPr>
            <a:spLocks noGrp="1"/>
          </p:cNvSpPr>
          <p:nvPr>
            <p:ph type="title"/>
          </p:nvPr>
        </p:nvSpPr>
        <p:spPr>
          <a:xfrm>
            <a:off x="1363980" y="671514"/>
            <a:ext cx="9464040" cy="852156"/>
          </a:xfrm>
        </p:spPr>
        <p:txBody>
          <a:bodyPr>
            <a:normAutofit fontScale="90000"/>
          </a:bodyPr>
          <a:lstStyle/>
          <a:p>
            <a:pPr algn="ctr"/>
            <a:r>
              <a:rPr lang="en-US" dirty="0"/>
              <a:t>Filling the ‘gap’ – factors that increased impact</a:t>
            </a:r>
            <a:endParaRPr lang="en-ZA" dirty="0"/>
          </a:p>
        </p:txBody>
      </p:sp>
      <p:pic>
        <p:nvPicPr>
          <p:cNvPr id="19" name="Google Shape;231;g5f28d35ecf_2_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035547" y="3044393"/>
            <a:ext cx="3132275" cy="2296697"/>
          </a:xfrm>
          <a:prstGeom prst="rect">
            <a:avLst/>
          </a:prstGeom>
          <a:noFill/>
          <a:ln>
            <a:noFill/>
          </a:ln>
        </p:spPr>
      </p:pic>
      <p:pic>
        <p:nvPicPr>
          <p:cNvPr id="20" name="Google Shape;253;g5f28d35ecf_2_1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245537" y="3044393"/>
            <a:ext cx="3150452" cy="2331618"/>
          </a:xfrm>
          <a:prstGeom prst="rect">
            <a:avLst/>
          </a:prstGeom>
          <a:noFill/>
          <a:ln>
            <a:noFill/>
          </a:ln>
        </p:spPr>
      </p:pic>
    </p:spTree>
    <p:extLst>
      <p:ext uri="{BB962C8B-B14F-4D97-AF65-F5344CB8AC3E}">
        <p14:creationId xmlns:p14="http://schemas.microsoft.com/office/powerpoint/2010/main" val="296978390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92967" y="1666793"/>
            <a:ext cx="7015000" cy="4235375"/>
          </a:xfrm>
        </p:spPr>
        <p:txBody>
          <a:bodyPr>
            <a:normAutofit lnSpcReduction="10000"/>
          </a:bodyPr>
          <a:lstStyle/>
          <a:p>
            <a:r>
              <a:rPr lang="en-US" dirty="0"/>
              <a:t>Skills Profile</a:t>
            </a:r>
          </a:p>
          <a:p>
            <a:pPr lvl="1"/>
            <a:r>
              <a:rPr lang="en-US" dirty="0"/>
              <a:t>Skills profile matched needs for high-tech project delivery, consolidated within a single </a:t>
            </a:r>
            <a:r>
              <a:rPr lang="en-US" dirty="0" err="1"/>
              <a:t>organisation</a:t>
            </a:r>
            <a:r>
              <a:rPr lang="en-US" dirty="0"/>
              <a:t> (SARAO)</a:t>
            </a:r>
          </a:p>
          <a:p>
            <a:pPr lvl="1"/>
            <a:r>
              <a:rPr lang="en-US" dirty="0"/>
              <a:t>Systems thinking approach</a:t>
            </a:r>
          </a:p>
          <a:p>
            <a:r>
              <a:rPr lang="en-US" dirty="0"/>
              <a:t>Spatial Extent</a:t>
            </a:r>
          </a:p>
          <a:p>
            <a:r>
              <a:rPr lang="en-US" dirty="0"/>
              <a:t>Directed Interventions</a:t>
            </a:r>
          </a:p>
          <a:p>
            <a:pPr lvl="1"/>
            <a:r>
              <a:rPr lang="en-US" dirty="0"/>
              <a:t>Human Capital Development</a:t>
            </a:r>
          </a:p>
          <a:p>
            <a:pPr lvl="1"/>
            <a:r>
              <a:rPr lang="en-US" dirty="0"/>
              <a:t>Corporate Social Investment</a:t>
            </a:r>
          </a:p>
          <a:p>
            <a:pPr lvl="1"/>
            <a:r>
              <a:rPr lang="en-US" dirty="0"/>
              <a:t>Stakeholder Engagement</a:t>
            </a:r>
          </a:p>
          <a:p>
            <a:pPr lvl="1"/>
            <a:r>
              <a:rPr lang="en-US" dirty="0" err="1"/>
              <a:t>Commercialisation</a:t>
            </a:r>
            <a:r>
              <a:rPr lang="en-US" dirty="0"/>
              <a:t> Program</a:t>
            </a:r>
          </a:p>
        </p:txBody>
      </p:sp>
      <p:sp>
        <p:nvSpPr>
          <p:cNvPr id="3" name="Title 2"/>
          <p:cNvSpPr>
            <a:spLocks noGrp="1"/>
          </p:cNvSpPr>
          <p:nvPr>
            <p:ph type="title"/>
          </p:nvPr>
        </p:nvSpPr>
        <p:spPr>
          <a:xfrm>
            <a:off x="1406546" y="318254"/>
            <a:ext cx="9464040" cy="852156"/>
          </a:xfrm>
        </p:spPr>
        <p:txBody>
          <a:bodyPr>
            <a:normAutofit fontScale="90000"/>
          </a:bodyPr>
          <a:lstStyle/>
          <a:p>
            <a:pPr algn="ctr"/>
            <a:r>
              <a:rPr lang="en-US" dirty="0"/>
              <a:t>Filling the ‘gap’ – factors that increased impact</a:t>
            </a:r>
            <a:endParaRPr lang="en-ZA" dirty="0"/>
          </a:p>
        </p:txBody>
      </p:sp>
      <p:pic>
        <p:nvPicPr>
          <p:cNvPr id="21" name="Picture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24192" y="923121"/>
            <a:ext cx="3888432" cy="5502142"/>
          </a:xfrm>
          <a:prstGeom prst="rect">
            <a:avLst/>
          </a:prstGeom>
        </p:spPr>
      </p:pic>
    </p:spTree>
    <p:extLst>
      <p:ext uri="{BB962C8B-B14F-4D97-AF65-F5344CB8AC3E}">
        <p14:creationId xmlns:p14="http://schemas.microsoft.com/office/powerpoint/2010/main" val="327588906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92967" y="1614727"/>
            <a:ext cx="4989817" cy="4235375"/>
          </a:xfrm>
        </p:spPr>
        <p:txBody>
          <a:bodyPr>
            <a:normAutofit fontScale="92500" lnSpcReduction="10000"/>
          </a:bodyPr>
          <a:lstStyle/>
          <a:p>
            <a:r>
              <a:rPr lang="en-US" dirty="0"/>
              <a:t>Skills Profile</a:t>
            </a:r>
          </a:p>
          <a:p>
            <a:pPr lvl="1"/>
            <a:r>
              <a:rPr lang="en-US" dirty="0"/>
              <a:t>Skills profile matched needs for high-tech project delivery, consolidated within a single </a:t>
            </a:r>
            <a:r>
              <a:rPr lang="en-US" dirty="0" err="1"/>
              <a:t>organisation</a:t>
            </a:r>
            <a:r>
              <a:rPr lang="en-US" dirty="0"/>
              <a:t> (SARAO)</a:t>
            </a:r>
          </a:p>
          <a:p>
            <a:pPr lvl="1"/>
            <a:r>
              <a:rPr lang="en-US" dirty="0"/>
              <a:t>Systems thinking approach</a:t>
            </a:r>
          </a:p>
          <a:p>
            <a:r>
              <a:rPr lang="en-US" dirty="0"/>
              <a:t>Spatial Extent</a:t>
            </a:r>
          </a:p>
          <a:p>
            <a:r>
              <a:rPr lang="en-US" dirty="0"/>
              <a:t>Directed Interventions</a:t>
            </a:r>
          </a:p>
          <a:p>
            <a:pPr lvl="1"/>
            <a:r>
              <a:rPr lang="en-US" dirty="0"/>
              <a:t>Human Capital Development</a:t>
            </a:r>
          </a:p>
          <a:p>
            <a:pPr lvl="1"/>
            <a:r>
              <a:rPr lang="en-US" dirty="0"/>
              <a:t>Corporate Social Investment</a:t>
            </a:r>
          </a:p>
          <a:p>
            <a:pPr lvl="1"/>
            <a:r>
              <a:rPr lang="en-US" dirty="0"/>
              <a:t>Stakeholder Engagement</a:t>
            </a:r>
          </a:p>
          <a:p>
            <a:pPr lvl="1"/>
            <a:r>
              <a:rPr lang="en-US" dirty="0" err="1"/>
              <a:t>Commercialisation</a:t>
            </a:r>
            <a:r>
              <a:rPr lang="en-US" dirty="0"/>
              <a:t> Program</a:t>
            </a:r>
          </a:p>
        </p:txBody>
      </p:sp>
      <p:sp>
        <p:nvSpPr>
          <p:cNvPr id="3" name="Title 2"/>
          <p:cNvSpPr>
            <a:spLocks noGrp="1"/>
          </p:cNvSpPr>
          <p:nvPr>
            <p:ph type="title"/>
          </p:nvPr>
        </p:nvSpPr>
        <p:spPr>
          <a:xfrm>
            <a:off x="1343472" y="294428"/>
            <a:ext cx="9464040" cy="852156"/>
          </a:xfrm>
        </p:spPr>
        <p:txBody>
          <a:bodyPr>
            <a:normAutofit fontScale="90000"/>
          </a:bodyPr>
          <a:lstStyle/>
          <a:p>
            <a:pPr algn="ctr"/>
            <a:r>
              <a:rPr lang="en-US" dirty="0"/>
              <a:t>Filling the ‘gap’ – factors that increased impact</a:t>
            </a:r>
            <a:endParaRPr lang="en-ZA" dirty="0"/>
          </a:p>
        </p:txBody>
      </p:sp>
      <p:grpSp>
        <p:nvGrpSpPr>
          <p:cNvPr id="9" name="Group 8"/>
          <p:cNvGrpSpPr/>
          <p:nvPr/>
        </p:nvGrpSpPr>
        <p:grpSpPr>
          <a:xfrm>
            <a:off x="5145494" y="1648196"/>
            <a:ext cx="6912768" cy="4168434"/>
            <a:chOff x="283688" y="1083263"/>
            <a:chExt cx="10589151" cy="5546138"/>
          </a:xfrm>
        </p:grpSpPr>
        <p:sp>
          <p:nvSpPr>
            <p:cNvPr id="10" name="Rectangle: Rounded Corners 6">
              <a:extLst>
                <a:ext uri="{FF2B5EF4-FFF2-40B4-BE49-F238E27FC236}">
                  <a16:creationId xmlns:a16="http://schemas.microsoft.com/office/drawing/2014/main" id="{F87B50D5-FF48-4D15-85C0-9F85499A8C9C}"/>
                </a:ext>
              </a:extLst>
            </p:cNvPr>
            <p:cNvSpPr/>
            <p:nvPr/>
          </p:nvSpPr>
          <p:spPr>
            <a:xfrm>
              <a:off x="609600" y="1247274"/>
              <a:ext cx="5562600" cy="134261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8610" indent="-308610" algn="ctr" defTabSz="822960">
                <a:buFont typeface="Arial" panose="020B0604020202020204" pitchFamily="34" charset="0"/>
                <a:buChar char="•"/>
                <a:defRPr/>
              </a:pPr>
              <a:r>
                <a:rPr lang="en-US" sz="1440" dirty="0">
                  <a:solidFill>
                    <a:schemeClr val="tx1"/>
                  </a:solidFill>
                  <a:latin typeface="Calibri"/>
                </a:rPr>
                <a:t>Over 300 subsidized broadband satellite services to farms (owners and workers)</a:t>
              </a:r>
            </a:p>
          </p:txBody>
        </p:sp>
        <p:pic>
          <p:nvPicPr>
            <p:cNvPr id="11" name="Picture 10">
              <a:extLst>
                <a:ext uri="{FF2B5EF4-FFF2-40B4-BE49-F238E27FC236}">
                  <a16:creationId xmlns:a16="http://schemas.microsoft.com/office/drawing/2014/main" id="{40FA3165-095F-4846-8E46-459CFE72F8C4}"/>
                </a:ext>
              </a:extLst>
            </p:cNvPr>
            <p:cNvPicPr>
              <a:picLocks noChangeAspect="1"/>
            </p:cNvPicPr>
            <p:nvPr/>
          </p:nvPicPr>
          <p:blipFill>
            <a:blip r:embed="rId2"/>
            <a:stretch>
              <a:fillRect/>
            </a:stretch>
          </p:blipFill>
          <p:spPr>
            <a:xfrm>
              <a:off x="283688" y="1083263"/>
              <a:ext cx="811216" cy="552775"/>
            </a:xfrm>
            <a:prstGeom prst="rect">
              <a:avLst/>
            </a:prstGeom>
          </p:spPr>
        </p:pic>
        <p:sp>
          <p:nvSpPr>
            <p:cNvPr id="12" name="Rectangle: Rounded Corners 6">
              <a:extLst>
                <a:ext uri="{FF2B5EF4-FFF2-40B4-BE49-F238E27FC236}">
                  <a16:creationId xmlns:a16="http://schemas.microsoft.com/office/drawing/2014/main" id="{F87B50D5-FF48-4D15-85C0-9F85499A8C9C}"/>
                </a:ext>
              </a:extLst>
            </p:cNvPr>
            <p:cNvSpPr/>
            <p:nvPr/>
          </p:nvSpPr>
          <p:spPr>
            <a:xfrm>
              <a:off x="710408" y="2845960"/>
              <a:ext cx="5461792" cy="37834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8610" indent="-308610" algn="ctr" defTabSz="822960">
                <a:buFont typeface="Arial" panose="020B0604020202020204" pitchFamily="34" charset="0"/>
                <a:buChar char="•"/>
                <a:defRPr/>
              </a:pPr>
              <a:r>
                <a:rPr lang="en-US" sz="1440" dirty="0">
                  <a:solidFill>
                    <a:schemeClr val="tx1"/>
                  </a:solidFill>
                  <a:latin typeface="Calibri"/>
                </a:rPr>
                <a:t>8,800 local job opportunities created </a:t>
              </a:r>
            </a:p>
            <a:p>
              <a:pPr algn="ctr" defTabSz="822960">
                <a:defRPr/>
              </a:pPr>
              <a:r>
                <a:rPr lang="en-US" sz="1440" dirty="0">
                  <a:solidFill>
                    <a:schemeClr val="tx1"/>
                  </a:solidFill>
                  <a:latin typeface="Calibri"/>
                </a:rPr>
                <a:t>+ 400 permanent jobs at SARAO</a:t>
              </a:r>
            </a:p>
            <a:p>
              <a:pPr algn="ctr" defTabSz="822960">
                <a:defRPr/>
              </a:pPr>
              <a:endParaRPr lang="en-US" sz="1440" dirty="0">
                <a:solidFill>
                  <a:schemeClr val="tx1"/>
                </a:solidFill>
                <a:latin typeface="Calibri"/>
              </a:endParaRPr>
            </a:p>
            <a:p>
              <a:pPr marL="308610" indent="-308610" algn="ctr">
                <a:buFont typeface="Arial" panose="020B0604020202020204" pitchFamily="34" charset="0"/>
                <a:buChar char="•"/>
                <a:defRPr/>
              </a:pPr>
              <a:r>
                <a:rPr lang="en-US" sz="1440" dirty="0">
                  <a:solidFill>
                    <a:prstClr val="black"/>
                  </a:solidFill>
                </a:rPr>
                <a:t>1,252 local women directly employed by SARAO and contractors between 2015 and 2017 </a:t>
              </a:r>
            </a:p>
            <a:p>
              <a:pPr marL="308610" indent="-308610" algn="ctr" defTabSz="822960">
                <a:buFont typeface="Arial" panose="020B0604020202020204" pitchFamily="34" charset="0"/>
                <a:buChar char="•"/>
                <a:defRPr/>
              </a:pPr>
              <a:endParaRPr lang="en-US" sz="1440" dirty="0">
                <a:solidFill>
                  <a:schemeClr val="tx1"/>
                </a:solidFill>
                <a:latin typeface="Calibri"/>
              </a:endParaRPr>
            </a:p>
            <a:p>
              <a:pPr marL="308610" indent="-308610" algn="ctr">
                <a:buFont typeface="Arial" panose="020B0604020202020204" pitchFamily="34" charset="0"/>
                <a:buChar char="•"/>
                <a:defRPr/>
              </a:pPr>
              <a:r>
                <a:rPr lang="en-US" sz="1440" dirty="0">
                  <a:solidFill>
                    <a:schemeClr val="tx1"/>
                  </a:solidFill>
                </a:rPr>
                <a:t>Supplier development programs</a:t>
              </a:r>
            </a:p>
            <a:p>
              <a:pPr marL="308610" indent="-308610" algn="ctr">
                <a:buFont typeface="Arial" panose="020B0604020202020204" pitchFamily="34" charset="0"/>
                <a:buChar char="•"/>
                <a:defRPr/>
              </a:pPr>
              <a:endParaRPr lang="en-US" sz="1440" dirty="0">
                <a:solidFill>
                  <a:schemeClr val="tx1"/>
                </a:solidFill>
                <a:latin typeface="Calibri"/>
              </a:endParaRPr>
            </a:p>
            <a:p>
              <a:pPr marL="308610" indent="-308610" algn="ctr" defTabSz="822960">
                <a:buFont typeface="Arial" panose="020B0604020202020204" pitchFamily="34" charset="0"/>
                <a:buChar char="•"/>
                <a:defRPr/>
              </a:pPr>
              <a:r>
                <a:rPr lang="en-US" sz="1440" dirty="0">
                  <a:solidFill>
                    <a:schemeClr val="tx1"/>
                  </a:solidFill>
                  <a:latin typeface="Calibri"/>
                </a:rPr>
                <a:t>90% of Karoo staff from local community</a:t>
              </a:r>
            </a:p>
          </p:txBody>
        </p:sp>
        <p:pic>
          <p:nvPicPr>
            <p:cNvPr id="13" name="Picture 12">
              <a:extLst>
                <a:ext uri="{FF2B5EF4-FFF2-40B4-BE49-F238E27FC236}">
                  <a16:creationId xmlns:a16="http://schemas.microsoft.com/office/drawing/2014/main" id="{F0339DD3-C1EF-44D4-825B-7E42CAB9C98D}"/>
                </a:ext>
              </a:extLst>
            </p:cNvPr>
            <p:cNvPicPr>
              <a:picLocks noChangeAspect="1"/>
            </p:cNvPicPr>
            <p:nvPr/>
          </p:nvPicPr>
          <p:blipFill>
            <a:blip r:embed="rId3"/>
            <a:stretch>
              <a:fillRect/>
            </a:stretch>
          </p:blipFill>
          <p:spPr>
            <a:xfrm>
              <a:off x="488687" y="2808191"/>
              <a:ext cx="673945" cy="683162"/>
            </a:xfrm>
            <a:prstGeom prst="rect">
              <a:avLst/>
            </a:prstGeom>
          </p:spPr>
        </p:pic>
        <p:sp>
          <p:nvSpPr>
            <p:cNvPr id="14" name="Rectangle: Rounded Corners 6">
              <a:extLst>
                <a:ext uri="{FF2B5EF4-FFF2-40B4-BE49-F238E27FC236}">
                  <a16:creationId xmlns:a16="http://schemas.microsoft.com/office/drawing/2014/main" id="{F87B50D5-FF48-4D15-85C0-9F85499A8C9C}"/>
                </a:ext>
              </a:extLst>
            </p:cNvPr>
            <p:cNvSpPr/>
            <p:nvPr/>
          </p:nvSpPr>
          <p:spPr>
            <a:xfrm>
              <a:off x="6902488" y="1247274"/>
              <a:ext cx="3962400" cy="159868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8610" indent="-308610" algn="ctr" defTabSz="822960">
                <a:buFont typeface="Arial" panose="020B0604020202020204" pitchFamily="34" charset="0"/>
                <a:buChar char="•"/>
                <a:defRPr/>
              </a:pPr>
              <a:r>
                <a:rPr lang="en-US" sz="1440" dirty="0">
                  <a:solidFill>
                    <a:schemeClr val="tx1"/>
                  </a:solidFill>
                  <a:latin typeface="Calibri"/>
                </a:rPr>
                <a:t>1,303 grants and bursaries awarded by SARAO in STEM</a:t>
              </a:r>
            </a:p>
            <a:p>
              <a:pPr marL="308610" indent="-308610" algn="ctr" defTabSz="822960">
                <a:buFont typeface="Arial" panose="020B0604020202020204" pitchFamily="34" charset="0"/>
                <a:buChar char="•"/>
                <a:defRPr/>
              </a:pPr>
              <a:r>
                <a:rPr lang="en-US" sz="1440" dirty="0">
                  <a:solidFill>
                    <a:schemeClr val="tx1"/>
                  </a:solidFill>
                  <a:latin typeface="Calibri"/>
                </a:rPr>
                <a:t>130,000ha national park declared</a:t>
              </a:r>
            </a:p>
          </p:txBody>
        </p:sp>
        <p:pic>
          <p:nvPicPr>
            <p:cNvPr id="15" name="Picture 14">
              <a:extLst>
                <a:ext uri="{FF2B5EF4-FFF2-40B4-BE49-F238E27FC236}">
                  <a16:creationId xmlns:a16="http://schemas.microsoft.com/office/drawing/2014/main" id="{50F4FBAD-D2D9-4C40-A92D-E702F6A93304}"/>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6533048" y="1117056"/>
              <a:ext cx="614016" cy="683162"/>
            </a:xfrm>
            <a:prstGeom prst="rect">
              <a:avLst/>
            </a:prstGeom>
            <a:noFill/>
            <a:ln>
              <a:noFill/>
            </a:ln>
          </p:spPr>
        </p:pic>
        <p:sp>
          <p:nvSpPr>
            <p:cNvPr id="16" name="Rectangle: Rounded Corners 6">
              <a:extLst>
                <a:ext uri="{FF2B5EF4-FFF2-40B4-BE49-F238E27FC236}">
                  <a16:creationId xmlns:a16="http://schemas.microsoft.com/office/drawing/2014/main" id="{F87B50D5-FF48-4D15-85C0-9F85499A8C9C}"/>
                </a:ext>
              </a:extLst>
            </p:cNvPr>
            <p:cNvSpPr/>
            <p:nvPr/>
          </p:nvSpPr>
          <p:spPr>
            <a:xfrm>
              <a:off x="6902488" y="4476624"/>
              <a:ext cx="3962400" cy="21527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8610" indent="-308610" algn="ctr" defTabSz="822960">
                <a:buFont typeface="Arial" panose="020B0604020202020204" pitchFamily="34" charset="0"/>
                <a:buChar char="•"/>
                <a:defRPr/>
              </a:pPr>
              <a:r>
                <a:rPr lang="en-US" sz="1440" dirty="0">
                  <a:solidFill>
                    <a:schemeClr val="tx1"/>
                  </a:solidFill>
                  <a:latin typeface="Calibri"/>
                </a:rPr>
                <a:t>Artisan training </a:t>
              </a:r>
              <a:r>
                <a:rPr lang="en-US" sz="1440" dirty="0" err="1">
                  <a:solidFill>
                    <a:schemeClr val="tx1"/>
                  </a:solidFill>
                  <a:latin typeface="Calibri"/>
                </a:rPr>
                <a:t>centre</a:t>
              </a:r>
              <a:r>
                <a:rPr lang="en-US" sz="1440" dirty="0">
                  <a:solidFill>
                    <a:schemeClr val="tx1"/>
                  </a:solidFill>
                  <a:latin typeface="Calibri"/>
                </a:rPr>
                <a:t> established</a:t>
              </a:r>
            </a:p>
            <a:p>
              <a:pPr marL="308610" indent="-308610" algn="ctr" defTabSz="822960">
                <a:buFont typeface="Arial" panose="020B0604020202020204" pitchFamily="34" charset="0"/>
                <a:buChar char="•"/>
                <a:defRPr/>
              </a:pPr>
              <a:r>
                <a:rPr lang="en-US" sz="1440" dirty="0">
                  <a:solidFill>
                    <a:schemeClr val="tx1"/>
                  </a:solidFill>
                  <a:latin typeface="Calibri"/>
                </a:rPr>
                <a:t>Knowledge </a:t>
              </a:r>
              <a:r>
                <a:rPr lang="en-US" sz="1440" dirty="0" err="1">
                  <a:solidFill>
                    <a:schemeClr val="tx1"/>
                  </a:solidFill>
                  <a:latin typeface="Calibri"/>
                </a:rPr>
                <a:t>centre</a:t>
              </a:r>
              <a:r>
                <a:rPr lang="en-US" sz="1440" dirty="0">
                  <a:solidFill>
                    <a:schemeClr val="tx1"/>
                  </a:solidFill>
                  <a:latin typeface="Calibri"/>
                </a:rPr>
                <a:t> established</a:t>
              </a:r>
            </a:p>
            <a:p>
              <a:pPr marL="308610" indent="-308610" algn="ctr" defTabSz="822960">
                <a:buFont typeface="Arial" panose="020B0604020202020204" pitchFamily="34" charset="0"/>
                <a:buChar char="•"/>
                <a:defRPr/>
              </a:pPr>
              <a:r>
                <a:rPr lang="en-US" sz="1440" dirty="0">
                  <a:solidFill>
                    <a:schemeClr val="tx1"/>
                  </a:solidFill>
                  <a:latin typeface="Calibri"/>
                </a:rPr>
                <a:t>R2.5 million for training of local community</a:t>
              </a:r>
              <a:endParaRPr lang="en-US" sz="1440" dirty="0">
                <a:solidFill>
                  <a:schemeClr val="tx1"/>
                </a:solidFill>
              </a:endParaRPr>
            </a:p>
          </p:txBody>
        </p:sp>
        <p:pic>
          <p:nvPicPr>
            <p:cNvPr id="17" name="Picture 16">
              <a:extLst>
                <a:ext uri="{FF2B5EF4-FFF2-40B4-BE49-F238E27FC236}">
                  <a16:creationId xmlns:a16="http://schemas.microsoft.com/office/drawing/2014/main" id="{61B55520-66FE-49A0-A7E2-625C1E26A2D6}"/>
                </a:ext>
              </a:extLst>
            </p:cNvPr>
            <p:cNvPicPr>
              <a:picLocks noChangeAspect="1"/>
            </p:cNvPicPr>
            <p:nvPr/>
          </p:nvPicPr>
          <p:blipFill>
            <a:blip r:embed="rId5"/>
            <a:stretch>
              <a:fillRect/>
            </a:stretch>
          </p:blipFill>
          <p:spPr>
            <a:xfrm>
              <a:off x="6423076" y="4398551"/>
              <a:ext cx="673944" cy="684679"/>
            </a:xfrm>
            <a:prstGeom prst="rect">
              <a:avLst/>
            </a:prstGeom>
          </p:spPr>
        </p:pic>
        <p:sp>
          <p:nvSpPr>
            <p:cNvPr id="18" name="Rectangle: Rounded Corners 6">
              <a:extLst>
                <a:ext uri="{FF2B5EF4-FFF2-40B4-BE49-F238E27FC236}">
                  <a16:creationId xmlns:a16="http://schemas.microsoft.com/office/drawing/2014/main" id="{F87B50D5-FF48-4D15-85C0-9F85499A8C9C}"/>
                </a:ext>
              </a:extLst>
            </p:cNvPr>
            <p:cNvSpPr/>
            <p:nvPr/>
          </p:nvSpPr>
          <p:spPr>
            <a:xfrm>
              <a:off x="6910439" y="2989985"/>
              <a:ext cx="3962400" cy="134261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8610" indent="-308610" algn="ctr" defTabSz="822960">
                <a:buFont typeface="Arial" panose="020B0604020202020204" pitchFamily="34" charset="0"/>
                <a:buChar char="•"/>
                <a:defRPr/>
              </a:pPr>
              <a:r>
                <a:rPr lang="en-US" sz="1440" dirty="0">
                  <a:solidFill>
                    <a:schemeClr val="tx1"/>
                  </a:solidFill>
                  <a:latin typeface="Calibri"/>
                </a:rPr>
                <a:t>R4.7 million in community development initiatives</a:t>
              </a:r>
            </a:p>
          </p:txBody>
        </p:sp>
        <p:pic>
          <p:nvPicPr>
            <p:cNvPr id="19" name="Picture 18">
              <a:extLst>
                <a:ext uri="{FF2B5EF4-FFF2-40B4-BE49-F238E27FC236}">
                  <a16:creationId xmlns:a16="http://schemas.microsoft.com/office/drawing/2014/main" id="{DEC08813-6626-4DDA-AAE5-9D1594ED4A39}"/>
                </a:ext>
              </a:extLst>
            </p:cNvPr>
            <p:cNvPicPr>
              <a:picLocks noChangeAspect="1"/>
            </p:cNvPicPr>
            <p:nvPr/>
          </p:nvPicPr>
          <p:blipFill>
            <a:blip r:embed="rId6"/>
            <a:stretch>
              <a:fillRect/>
            </a:stretch>
          </p:blipFill>
          <p:spPr>
            <a:xfrm>
              <a:off x="6373032" y="3055937"/>
              <a:ext cx="774032" cy="552775"/>
            </a:xfrm>
            <a:prstGeom prst="rect">
              <a:avLst/>
            </a:prstGeom>
          </p:spPr>
        </p:pic>
      </p:grpSp>
    </p:spTree>
    <p:extLst>
      <p:ext uri="{BB962C8B-B14F-4D97-AF65-F5344CB8AC3E}">
        <p14:creationId xmlns:p14="http://schemas.microsoft.com/office/powerpoint/2010/main" val="370982381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63982" y="1666793"/>
            <a:ext cx="5986736" cy="4235375"/>
          </a:xfrm>
        </p:spPr>
        <p:txBody>
          <a:bodyPr>
            <a:normAutofit lnSpcReduction="10000"/>
          </a:bodyPr>
          <a:lstStyle/>
          <a:p>
            <a:r>
              <a:rPr lang="en-US" dirty="0"/>
              <a:t>Skills Profile</a:t>
            </a:r>
          </a:p>
          <a:p>
            <a:pPr lvl="1"/>
            <a:r>
              <a:rPr lang="en-US" dirty="0"/>
              <a:t>Skills profile matched needs for high-tech project delivery, consolidated within a single </a:t>
            </a:r>
            <a:r>
              <a:rPr lang="en-US" dirty="0" err="1"/>
              <a:t>organisation</a:t>
            </a:r>
            <a:r>
              <a:rPr lang="en-US" dirty="0"/>
              <a:t> (SARAO)</a:t>
            </a:r>
          </a:p>
          <a:p>
            <a:pPr lvl="1"/>
            <a:r>
              <a:rPr lang="en-US" dirty="0"/>
              <a:t>Systems thinking approach</a:t>
            </a:r>
          </a:p>
          <a:p>
            <a:r>
              <a:rPr lang="en-US" dirty="0"/>
              <a:t>Spatial Extent</a:t>
            </a:r>
          </a:p>
          <a:p>
            <a:r>
              <a:rPr lang="en-US" dirty="0"/>
              <a:t>Directed Interventions</a:t>
            </a:r>
          </a:p>
          <a:p>
            <a:pPr lvl="1"/>
            <a:r>
              <a:rPr lang="en-US" dirty="0"/>
              <a:t>Human Capital Development</a:t>
            </a:r>
          </a:p>
          <a:p>
            <a:pPr lvl="1"/>
            <a:r>
              <a:rPr lang="en-US" dirty="0"/>
              <a:t>Corporate Social Investment</a:t>
            </a:r>
          </a:p>
          <a:p>
            <a:pPr lvl="1"/>
            <a:r>
              <a:rPr lang="en-US" dirty="0"/>
              <a:t>Stakeholder Engagement</a:t>
            </a:r>
          </a:p>
          <a:p>
            <a:pPr lvl="1"/>
            <a:r>
              <a:rPr lang="en-US" dirty="0" err="1"/>
              <a:t>Commercialisation</a:t>
            </a:r>
            <a:r>
              <a:rPr lang="en-US" dirty="0"/>
              <a:t> Program</a:t>
            </a:r>
          </a:p>
        </p:txBody>
      </p:sp>
      <p:sp>
        <p:nvSpPr>
          <p:cNvPr id="3" name="Title 2"/>
          <p:cNvSpPr>
            <a:spLocks noGrp="1"/>
          </p:cNvSpPr>
          <p:nvPr>
            <p:ph type="title"/>
          </p:nvPr>
        </p:nvSpPr>
        <p:spPr>
          <a:xfrm>
            <a:off x="1363980" y="671514"/>
            <a:ext cx="9464040" cy="852156"/>
          </a:xfrm>
        </p:spPr>
        <p:txBody>
          <a:bodyPr>
            <a:normAutofit fontScale="90000"/>
          </a:bodyPr>
          <a:lstStyle/>
          <a:p>
            <a:pPr algn="ctr"/>
            <a:r>
              <a:rPr lang="en-US" dirty="0"/>
              <a:t>Filling the ‘gap’ – factors that increased impact</a:t>
            </a:r>
            <a:endParaRPr lang="en-ZA" dirty="0"/>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50718" y="1409814"/>
            <a:ext cx="3221444" cy="4556758"/>
          </a:xfrm>
          <a:prstGeom prst="rect">
            <a:avLst/>
          </a:prstGeom>
        </p:spPr>
      </p:pic>
    </p:spTree>
    <p:extLst>
      <p:ext uri="{BB962C8B-B14F-4D97-AF65-F5344CB8AC3E}">
        <p14:creationId xmlns:p14="http://schemas.microsoft.com/office/powerpoint/2010/main" val="211657256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71997" y="1577289"/>
            <a:ext cx="4182221" cy="4672228"/>
          </a:xfrm>
        </p:spPr>
        <p:txBody>
          <a:bodyPr>
            <a:normAutofit fontScale="92500" lnSpcReduction="10000"/>
          </a:bodyPr>
          <a:lstStyle/>
          <a:p>
            <a:r>
              <a:rPr lang="en-US" dirty="0"/>
              <a:t>Skills Profile</a:t>
            </a:r>
          </a:p>
          <a:p>
            <a:pPr lvl="1"/>
            <a:r>
              <a:rPr lang="en-US" dirty="0"/>
              <a:t>Skills profile matched needs for high-tech project delivery, consolidated within a single </a:t>
            </a:r>
            <a:r>
              <a:rPr lang="en-US" dirty="0" err="1"/>
              <a:t>organisation</a:t>
            </a:r>
            <a:r>
              <a:rPr lang="en-US" dirty="0"/>
              <a:t> (SARAO)</a:t>
            </a:r>
          </a:p>
          <a:p>
            <a:pPr lvl="1"/>
            <a:r>
              <a:rPr lang="en-US" dirty="0"/>
              <a:t>Systems thinking approach</a:t>
            </a:r>
          </a:p>
          <a:p>
            <a:r>
              <a:rPr lang="en-US" dirty="0"/>
              <a:t>Spatial Extent</a:t>
            </a:r>
          </a:p>
          <a:p>
            <a:r>
              <a:rPr lang="en-US" dirty="0"/>
              <a:t>Directed Interventions</a:t>
            </a:r>
          </a:p>
          <a:p>
            <a:pPr lvl="1"/>
            <a:r>
              <a:rPr lang="en-US" dirty="0"/>
              <a:t>Human Capital Development</a:t>
            </a:r>
          </a:p>
          <a:p>
            <a:pPr lvl="1"/>
            <a:r>
              <a:rPr lang="en-US" dirty="0"/>
              <a:t>Corporate Social Investment</a:t>
            </a:r>
          </a:p>
          <a:p>
            <a:pPr lvl="1"/>
            <a:r>
              <a:rPr lang="en-US" dirty="0"/>
              <a:t>Stakeholder Engagement</a:t>
            </a:r>
          </a:p>
          <a:p>
            <a:pPr lvl="1"/>
            <a:r>
              <a:rPr lang="en-US" dirty="0" err="1"/>
              <a:t>Commercialisation</a:t>
            </a:r>
            <a:r>
              <a:rPr lang="en-US" dirty="0"/>
              <a:t> Program</a:t>
            </a:r>
          </a:p>
        </p:txBody>
      </p:sp>
      <p:sp>
        <p:nvSpPr>
          <p:cNvPr id="3" name="Title 2"/>
          <p:cNvSpPr>
            <a:spLocks noGrp="1"/>
          </p:cNvSpPr>
          <p:nvPr>
            <p:ph type="title"/>
          </p:nvPr>
        </p:nvSpPr>
        <p:spPr>
          <a:xfrm>
            <a:off x="1363980" y="671514"/>
            <a:ext cx="9464040" cy="852156"/>
          </a:xfrm>
        </p:spPr>
        <p:txBody>
          <a:bodyPr>
            <a:normAutofit fontScale="90000"/>
          </a:bodyPr>
          <a:lstStyle/>
          <a:p>
            <a:pPr algn="ctr"/>
            <a:r>
              <a:rPr lang="en-US" dirty="0"/>
              <a:t>Filling the ‘gap’ – factors that increased impact</a:t>
            </a:r>
            <a:endParaRPr lang="en-ZA" dirty="0"/>
          </a:p>
        </p:txBody>
      </p:sp>
      <p:sp>
        <p:nvSpPr>
          <p:cNvPr id="5" name="Rounded Rectangle 4"/>
          <p:cNvSpPr/>
          <p:nvPr/>
        </p:nvSpPr>
        <p:spPr>
          <a:xfrm>
            <a:off x="4560187" y="1371628"/>
            <a:ext cx="4276603" cy="5011757"/>
          </a:xfrm>
          <a:prstGeom prst="roundRect">
            <a:avLst/>
          </a:prstGeom>
          <a:solidFill>
            <a:schemeClr val="accent1">
              <a:tint val="50000"/>
              <a:hueOff val="0"/>
              <a:satOff val="0"/>
              <a:lumOff val="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944" b="1" dirty="0">
                <a:solidFill>
                  <a:schemeClr val="tx1"/>
                </a:solidFill>
              </a:rPr>
              <a:t>            Products Developed</a:t>
            </a:r>
          </a:p>
          <a:p>
            <a:pPr marL="231458" indent="-231458">
              <a:buFont typeface="Arial" panose="020B0604020202020204" pitchFamily="34" charset="0"/>
              <a:buChar char="•"/>
            </a:pPr>
            <a:endParaRPr lang="en-US" sz="1296" dirty="0">
              <a:solidFill>
                <a:schemeClr val="tx1"/>
              </a:solidFill>
            </a:endParaRPr>
          </a:p>
          <a:p>
            <a:pPr marL="231458" indent="-231458">
              <a:buFont typeface="Arial" panose="020B0604020202020204" pitchFamily="34" charset="0"/>
              <a:buChar char="•"/>
            </a:pPr>
            <a:r>
              <a:rPr lang="en-US" sz="1296" dirty="0">
                <a:solidFill>
                  <a:schemeClr val="tx1"/>
                </a:solidFill>
              </a:rPr>
              <a:t>Open Source Computing Technologies</a:t>
            </a:r>
          </a:p>
          <a:p>
            <a:pPr marL="601790" lvl="1" indent="-231458">
              <a:buFont typeface="Arial" panose="020B0604020202020204" pitchFamily="34" charset="0"/>
              <a:buChar char="•"/>
            </a:pPr>
            <a:r>
              <a:rPr lang="en-US" sz="1296" dirty="0">
                <a:solidFill>
                  <a:schemeClr val="tx1"/>
                </a:solidFill>
              </a:rPr>
              <a:t>R100m+ saving (storage and data processing) compared to commercial products</a:t>
            </a:r>
          </a:p>
          <a:p>
            <a:pPr marL="601790" lvl="1" indent="-231458">
              <a:buFont typeface="Arial" panose="020B0604020202020204" pitchFamily="34" charset="0"/>
              <a:buChar char="•"/>
            </a:pPr>
            <a:endParaRPr lang="en-US" sz="1296" dirty="0">
              <a:solidFill>
                <a:schemeClr val="tx1"/>
              </a:solidFill>
            </a:endParaRPr>
          </a:p>
          <a:p>
            <a:pPr marL="231458" indent="-231458">
              <a:buFont typeface="Arial" panose="020B0604020202020204" pitchFamily="34" charset="0"/>
              <a:buChar char="•"/>
            </a:pPr>
            <a:r>
              <a:rPr lang="en-US" sz="1296" dirty="0">
                <a:solidFill>
                  <a:schemeClr val="tx1"/>
                </a:solidFill>
              </a:rPr>
              <a:t>SKARAB</a:t>
            </a:r>
          </a:p>
          <a:p>
            <a:pPr marL="601790" lvl="1" indent="-231458">
              <a:buFont typeface="Arial" panose="020B0604020202020204" pitchFamily="34" charset="0"/>
              <a:buChar char="•"/>
            </a:pPr>
            <a:r>
              <a:rPr lang="en-US" sz="1296" dirty="0">
                <a:solidFill>
                  <a:schemeClr val="tx1"/>
                </a:solidFill>
              </a:rPr>
              <a:t>Low cost general computing platform</a:t>
            </a:r>
          </a:p>
          <a:p>
            <a:pPr lvl="1"/>
            <a:endParaRPr lang="en-US" sz="1296" dirty="0">
              <a:solidFill>
                <a:schemeClr val="tx1"/>
              </a:solidFill>
            </a:endParaRPr>
          </a:p>
          <a:p>
            <a:pPr marL="231458" indent="-231458">
              <a:buFont typeface="Arial" panose="020B0604020202020204" pitchFamily="34" charset="0"/>
              <a:buChar char="•"/>
            </a:pPr>
            <a:r>
              <a:rPr lang="en-US" sz="1296" dirty="0">
                <a:solidFill>
                  <a:schemeClr val="tx1"/>
                </a:solidFill>
              </a:rPr>
              <a:t>IRON HIVE</a:t>
            </a:r>
          </a:p>
          <a:p>
            <a:pPr marL="601790" lvl="1" indent="-231458">
              <a:buFont typeface="Arial" panose="020B0604020202020204" pitchFamily="34" charset="0"/>
              <a:buChar char="•"/>
            </a:pPr>
            <a:r>
              <a:rPr lang="en-US" sz="1296" dirty="0">
                <a:solidFill>
                  <a:schemeClr val="tx1"/>
                </a:solidFill>
              </a:rPr>
              <a:t>Low cost, high power efficiency, ruggedized high performance computing platform</a:t>
            </a:r>
          </a:p>
          <a:p>
            <a:pPr lvl="1"/>
            <a:endParaRPr lang="en-US" sz="1296" dirty="0">
              <a:solidFill>
                <a:schemeClr val="tx1"/>
              </a:solidFill>
            </a:endParaRPr>
          </a:p>
          <a:p>
            <a:pPr marL="231458" indent="-231458">
              <a:buFont typeface="Arial" panose="020B0604020202020204" pitchFamily="34" charset="0"/>
              <a:buChar char="•"/>
            </a:pPr>
            <a:r>
              <a:rPr lang="en-US" sz="1296" dirty="0">
                <a:solidFill>
                  <a:schemeClr val="tx1"/>
                </a:solidFill>
              </a:rPr>
              <a:t>TAPE LIBRARY</a:t>
            </a:r>
          </a:p>
          <a:p>
            <a:pPr marL="601790" lvl="1" indent="-231458">
              <a:buFont typeface="Arial" panose="020B0604020202020204" pitchFamily="34" charset="0"/>
              <a:buChar char="•"/>
            </a:pPr>
            <a:r>
              <a:rPr lang="en-US" sz="1296" dirty="0">
                <a:solidFill>
                  <a:schemeClr val="tx1"/>
                </a:solidFill>
              </a:rPr>
              <a:t>High capacity data storage solution at 30% of commercial cost of ownership</a:t>
            </a:r>
          </a:p>
          <a:p>
            <a:pPr lvl="1"/>
            <a:endParaRPr lang="en-US" sz="1296" dirty="0">
              <a:solidFill>
                <a:schemeClr val="tx1"/>
              </a:solidFill>
            </a:endParaRPr>
          </a:p>
          <a:p>
            <a:pPr marL="231458" indent="-231458">
              <a:buFont typeface="Arial" panose="020B0604020202020204" pitchFamily="34" charset="0"/>
              <a:buChar char="•"/>
            </a:pPr>
            <a:r>
              <a:rPr lang="en-US" sz="1296" dirty="0">
                <a:solidFill>
                  <a:schemeClr val="tx1"/>
                </a:solidFill>
              </a:rPr>
              <a:t>COMRAD</a:t>
            </a:r>
          </a:p>
          <a:p>
            <a:pPr marL="601790" lvl="1" indent="-231458">
              <a:buFont typeface="Arial" panose="020B0604020202020204" pitchFamily="34" charset="0"/>
              <a:buChar char="•"/>
            </a:pPr>
            <a:r>
              <a:rPr lang="en-US" sz="1296" dirty="0">
                <a:solidFill>
                  <a:schemeClr val="tx1"/>
                </a:solidFill>
              </a:rPr>
              <a:t>Passive radar solution for aircraft tracking</a:t>
            </a:r>
          </a:p>
          <a:p>
            <a:pPr marL="601790" lvl="1" indent="-231458">
              <a:buFont typeface="Arial" panose="020B0604020202020204" pitchFamily="34" charset="0"/>
              <a:buChar char="•"/>
            </a:pPr>
            <a:r>
              <a:rPr lang="en-US" sz="1296" dirty="0">
                <a:solidFill>
                  <a:schemeClr val="tx1"/>
                </a:solidFill>
              </a:rPr>
              <a:t>Application in border monitoring, anti-poaching</a:t>
            </a:r>
          </a:p>
          <a:p>
            <a:pPr marL="231458" indent="-231458">
              <a:buFont typeface="Arial" panose="020B0604020202020204" pitchFamily="34" charset="0"/>
              <a:buChar char="•"/>
            </a:pPr>
            <a:endParaRPr lang="en-ZA" sz="1134" dirty="0">
              <a:solidFill>
                <a:schemeClr val="tx1"/>
              </a:solidFill>
            </a:endParaRPr>
          </a:p>
        </p:txBody>
      </p:sp>
      <p:sp>
        <p:nvSpPr>
          <p:cNvPr id="6" name="Oval 5"/>
          <p:cNvSpPr/>
          <p:nvPr/>
        </p:nvSpPr>
        <p:spPr>
          <a:xfrm>
            <a:off x="10236865" y="2392086"/>
            <a:ext cx="1796132" cy="350594"/>
          </a:xfrm>
          <a:prstGeom prst="ellipse">
            <a:avLst/>
          </a:prstGeom>
          <a:blipFill>
            <a:blip r:embed="rId2" cstate="screen">
              <a:extLst>
                <a:ext uri="{28A0092B-C50C-407E-A947-70E740481C1C}">
                  <a14:useLocalDpi xmlns:a14="http://schemas.microsoft.com/office/drawing/2010/main"/>
                </a:ext>
              </a:extLst>
            </a:blip>
            <a:stretch>
              <a:fillRect/>
            </a:stretch>
          </a:blipFill>
          <a:ln w="25400" cap="flat">
            <a:solidFill>
              <a:schemeClr val="accent1"/>
            </a:solid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7032" tIns="37032" rIns="37032" bIns="37032" numCol="1" spcCol="38100" rtlCol="0" anchor="t">
            <a:spAutoFit/>
          </a:bodyPr>
          <a:lstStyle/>
          <a:p>
            <a:pPr defTabSz="577357"/>
            <a:endParaRPr lang="en-US" sz="1134"/>
          </a:p>
        </p:txBody>
      </p:sp>
      <p:sp>
        <p:nvSpPr>
          <p:cNvPr id="7" name="Oval 6"/>
          <p:cNvSpPr/>
          <p:nvPr/>
        </p:nvSpPr>
        <p:spPr>
          <a:xfrm>
            <a:off x="9557103" y="3774639"/>
            <a:ext cx="2116426" cy="350594"/>
          </a:xfrm>
          <a:prstGeom prst="ellipse">
            <a:avLst/>
          </a:prstGeom>
          <a:blipFill>
            <a:blip r:embed="rId3" cstate="screen">
              <a:extLst>
                <a:ext uri="{28A0092B-C50C-407E-A947-70E740481C1C}">
                  <a14:useLocalDpi xmlns:a14="http://schemas.microsoft.com/office/drawing/2010/main"/>
                </a:ext>
              </a:extLst>
            </a:blip>
            <a:stretch>
              <a:fillRect/>
            </a:stretch>
          </a:blipFill>
          <a:ln w="25400" cap="flat">
            <a:solidFill>
              <a:schemeClr val="accent1"/>
            </a:solid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7032" tIns="37032" rIns="37032" bIns="37032" numCol="1" spcCol="38100" rtlCol="0" anchor="t">
            <a:spAutoFit/>
          </a:bodyPr>
          <a:lstStyle/>
          <a:p>
            <a:pPr defTabSz="577357"/>
            <a:endParaRPr lang="en-US" sz="1134"/>
          </a:p>
        </p:txBody>
      </p:sp>
      <p:sp>
        <p:nvSpPr>
          <p:cNvPr id="8" name="Oval 7"/>
          <p:cNvSpPr/>
          <p:nvPr/>
        </p:nvSpPr>
        <p:spPr>
          <a:xfrm>
            <a:off x="8785092" y="4811554"/>
            <a:ext cx="2927532" cy="350594"/>
          </a:xfrm>
          <a:prstGeom prst="ellipse">
            <a:avLst/>
          </a:prstGeom>
          <a:blipFill>
            <a:blip r:embed="rId4" cstate="screen">
              <a:extLst>
                <a:ext uri="{28A0092B-C50C-407E-A947-70E740481C1C}">
                  <a14:useLocalDpi xmlns:a14="http://schemas.microsoft.com/office/drawing/2010/main"/>
                </a:ext>
              </a:extLst>
            </a:blip>
            <a:stretch>
              <a:fillRect/>
            </a:stretch>
          </a:blipFill>
          <a:ln w="25400" cap="flat">
            <a:solidFill>
              <a:schemeClr val="accent1"/>
            </a:solid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7032" tIns="37032" rIns="37032" bIns="37032" numCol="1" spcCol="38100" rtlCol="0" anchor="t">
            <a:spAutoFit/>
          </a:bodyPr>
          <a:lstStyle/>
          <a:p>
            <a:pPr defTabSz="577357"/>
            <a:endParaRPr lang="en-US" sz="1134"/>
          </a:p>
        </p:txBody>
      </p:sp>
      <p:sp>
        <p:nvSpPr>
          <p:cNvPr id="10" name="Oval 9"/>
          <p:cNvSpPr/>
          <p:nvPr/>
        </p:nvSpPr>
        <p:spPr>
          <a:xfrm>
            <a:off x="8704735" y="1421986"/>
            <a:ext cx="2489432" cy="350594"/>
          </a:xfrm>
          <a:prstGeom prst="ellipse">
            <a:avLst/>
          </a:prstGeom>
          <a:blipFill>
            <a:blip r:embed="rId5" cstate="screen">
              <a:extLst>
                <a:ext uri="{28A0092B-C50C-407E-A947-70E740481C1C}">
                  <a14:useLocalDpi xmlns:a14="http://schemas.microsoft.com/office/drawing/2010/main"/>
                </a:ext>
              </a:extLst>
            </a:blip>
            <a:stretch>
              <a:fillRect/>
            </a:stretch>
          </a:blipFill>
          <a:ln w="25400" cap="flat">
            <a:solidFill>
              <a:schemeClr val="accent1"/>
            </a:solid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7032" tIns="37032" rIns="37032" bIns="37032" numCol="1" spcCol="38100" rtlCol="0" anchor="t">
            <a:spAutoFit/>
          </a:bodyPr>
          <a:lstStyle/>
          <a:p>
            <a:pPr defTabSz="577357"/>
            <a:endParaRPr lang="en-US" sz="1134"/>
          </a:p>
        </p:txBody>
      </p:sp>
    </p:spTree>
    <p:extLst>
      <p:ext uri="{BB962C8B-B14F-4D97-AF65-F5344CB8AC3E}">
        <p14:creationId xmlns:p14="http://schemas.microsoft.com/office/powerpoint/2010/main" val="426662476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br>
              <a:rPr lang="nl-NL" sz="3600" dirty="0">
                <a:latin typeface="Garamond" panose="02020404030301010803" pitchFamily="18" charset="0"/>
              </a:rPr>
            </a:br>
            <a:br>
              <a:rPr lang="nl-NL" sz="3600" dirty="0">
                <a:latin typeface="Garamond" panose="02020404030301010803" pitchFamily="18" charset="0"/>
              </a:rPr>
            </a:br>
            <a:r>
              <a:rPr lang="en-US" sz="3200" b="1" dirty="0">
                <a:solidFill>
                  <a:srgbClr val="820000"/>
                </a:solidFill>
                <a:latin typeface="Garamond" panose="02020404030301010803" pitchFamily="18" charset="0"/>
              </a:rPr>
              <a:t>Reiner Kruecken</a:t>
            </a:r>
            <a:r>
              <a:rPr lang="nl-NL" sz="2900" b="1" dirty="0">
                <a:solidFill>
                  <a:srgbClr val="820000"/>
                </a:solidFill>
                <a:latin typeface="Garamond" panose="02020404030301010803" pitchFamily="18" charset="0"/>
              </a:rPr>
              <a:t> </a:t>
            </a:r>
          </a:p>
          <a:p>
            <a:pPr algn="ctr">
              <a:lnSpc>
                <a:spcPct val="134000"/>
              </a:lnSpc>
              <a:spcAft>
                <a:spcPts val="600"/>
              </a:spcAft>
            </a:pPr>
            <a:r>
              <a:rPr lang="en-AU" sz="2500" i="1" dirty="0">
                <a:latin typeface="Garamond" panose="02020404030301010803" pitchFamily="18" charset="0"/>
              </a:rPr>
              <a:t>Deputy Director of Research at TRIUMF, Canada’s Particle Accelerator Centre, Canada </a:t>
            </a:r>
          </a:p>
          <a:p>
            <a:pPr algn="ctr">
              <a:lnSpc>
                <a:spcPct val="134000"/>
              </a:lnSpc>
              <a:spcAft>
                <a:spcPts val="600"/>
              </a:spcAft>
            </a:pPr>
            <a:br>
              <a:rPr lang="nl-NL" sz="3600" dirty="0">
                <a:latin typeface="Garamond" panose="02020404030301010803" pitchFamily="18" charset="0"/>
              </a:rPr>
            </a:br>
            <a:endParaRPr lang="nl-NL" sz="3600" dirty="0">
              <a:latin typeface="Garamond" panose="02020404030301010803" pitchFamily="18" charset="0"/>
            </a:endParaRP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#IOS21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p:txBody>
      </p:sp>
    </p:spTree>
    <p:extLst>
      <p:ext uri="{BB962C8B-B14F-4D97-AF65-F5344CB8AC3E}">
        <p14:creationId xmlns:p14="http://schemas.microsoft.com/office/powerpoint/2010/main" val="1273154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1424" y="404665"/>
            <a:ext cx="10828020" cy="787751"/>
          </a:xfrm>
        </p:spPr>
        <p:txBody>
          <a:bodyPr>
            <a:normAutofit/>
          </a:bodyPr>
          <a:lstStyle/>
          <a:p>
            <a:pPr algn="ctr"/>
            <a:r>
              <a:rPr lang="en-US" sz="3600" dirty="0"/>
              <a:t>Serendipity – how the skills profile responded to COVID</a:t>
            </a:r>
            <a:endParaRPr lang="en-ZA" dirty="0"/>
          </a:p>
        </p:txBody>
      </p:sp>
      <p:sp>
        <p:nvSpPr>
          <p:cNvPr id="4" name="Text Placeholder 1"/>
          <p:cNvSpPr>
            <a:spLocks noGrp="1"/>
          </p:cNvSpPr>
          <p:nvPr>
            <p:ph type="body" idx="1"/>
          </p:nvPr>
        </p:nvSpPr>
        <p:spPr>
          <a:xfrm>
            <a:off x="565786" y="1459265"/>
            <a:ext cx="11060429" cy="3219366"/>
          </a:xfrm>
        </p:spPr>
        <p:txBody>
          <a:bodyPr>
            <a:noAutofit/>
          </a:bodyPr>
          <a:lstStyle/>
          <a:p>
            <a:r>
              <a:rPr lang="en-US" sz="3360" dirty="0"/>
              <a:t>Expert skills developed within a basic research infrastructure environment are </a:t>
            </a:r>
            <a:r>
              <a:rPr lang="en-ZA" sz="3360" dirty="0"/>
              <a:t>highly transferable</a:t>
            </a:r>
          </a:p>
          <a:p>
            <a:r>
              <a:rPr lang="en-US" sz="3360" dirty="0"/>
              <a:t>Response to critical, unexpected challenges</a:t>
            </a:r>
          </a:p>
          <a:p>
            <a:pPr lvl="1"/>
            <a:r>
              <a:rPr lang="en-US" sz="2880" dirty="0"/>
              <a:t>Growing number of reports, workshops that look at how global research infrastructure has responded to the COVID-19 pandemic</a:t>
            </a:r>
          </a:p>
          <a:p>
            <a:pPr lvl="2"/>
            <a:r>
              <a:rPr lang="en-US" sz="2400" dirty="0"/>
              <a:t>In South Africa, two basic research communities/entities responded to national needs:</a:t>
            </a:r>
          </a:p>
          <a:p>
            <a:pPr lvl="3"/>
            <a:r>
              <a:rPr lang="en-US" sz="2160" dirty="0"/>
              <a:t>Particle physics community – modelling of COVID-19 infections</a:t>
            </a:r>
          </a:p>
          <a:p>
            <a:pPr lvl="3"/>
            <a:r>
              <a:rPr lang="en-US" sz="2160" dirty="0"/>
              <a:t>Radio astronomy – design, development and delivery of CPAP ventilators</a:t>
            </a:r>
          </a:p>
        </p:txBody>
      </p:sp>
    </p:spTree>
    <p:extLst>
      <p:ext uri="{BB962C8B-B14F-4D97-AF65-F5344CB8AC3E}">
        <p14:creationId xmlns:p14="http://schemas.microsoft.com/office/powerpoint/2010/main" val="20454410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07255" y="145436"/>
            <a:ext cx="9838070" cy="598362"/>
          </a:xfrm>
        </p:spPr>
        <p:txBody>
          <a:bodyPr>
            <a:noAutofit/>
          </a:bodyPr>
          <a:lstStyle/>
          <a:p>
            <a:pPr algn="ctr"/>
            <a:r>
              <a:rPr lang="en-US" sz="2880" dirty="0"/>
              <a:t>Serendipity – how the skills profile responded to COVID</a:t>
            </a:r>
            <a:endParaRPr lang="en-ZA" sz="2880" dirty="0"/>
          </a:p>
        </p:txBody>
      </p:sp>
      <p:sp>
        <p:nvSpPr>
          <p:cNvPr id="4" name="Content Placeholder 2"/>
          <p:cNvSpPr txBox="1">
            <a:spLocks/>
          </p:cNvSpPr>
          <p:nvPr/>
        </p:nvSpPr>
        <p:spPr>
          <a:xfrm>
            <a:off x="852911" y="1253838"/>
            <a:ext cx="5787470" cy="4899425"/>
          </a:xfrm>
          <a:prstGeom prst="rect">
            <a:avLst/>
          </a:prstGeom>
          <a:ln w="12700">
            <a:miter lim="400000"/>
          </a:ln>
          <a:extLst>
            <a:ext uri="{C572A759-6A51-4108-AA02-DFA0A04FC94B}">
              <ma14:wrappingTextBoxFlag xmlns="" xmlns:ma14="http://schemas.microsoft.com/office/mac/drawingml/2011/main" val="1"/>
            </a:ext>
          </a:extLst>
        </p:spPr>
        <p:txBody>
          <a:bodyPr lIns="49376" tIns="49376" rIns="49376" bIns="49376">
            <a:normAutofit lnSpcReduction="10000"/>
          </a:bodyPr>
          <a:lstStyle>
            <a:lvl1pPr marL="171450" marR="0" indent="-171450"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1pPr>
            <a:lvl2pPr marL="5429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2pPr>
            <a:lvl3pPr marL="925830" marR="0" indent="-240030"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3pPr>
            <a:lvl4pPr marL="13056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4pPr>
            <a:lvl5pPr marL="15716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5pPr>
            <a:lvl6pPr marL="0" marR="0" indent="18288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6pPr>
            <a:lvl7pPr marL="0" marR="0" indent="22860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7pPr>
            <a:lvl8pPr marL="0" marR="0" indent="27432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8pPr>
            <a:lvl9pPr marL="0" marR="0" indent="32004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9pPr>
          </a:lstStyle>
          <a:p>
            <a:pPr hangingPunct="1"/>
            <a:r>
              <a:rPr lang="en-GB" sz="2268" dirty="0">
                <a:solidFill>
                  <a:schemeClr val="tx1"/>
                </a:solidFill>
              </a:rPr>
              <a:t>SARAO appointed by </a:t>
            </a:r>
            <a:r>
              <a:rPr lang="en-GB" sz="2268" i="1" dirty="0">
                <a:solidFill>
                  <a:schemeClr val="tx1"/>
                </a:solidFill>
              </a:rPr>
              <a:t>Ministry for Trade and Industry</a:t>
            </a:r>
            <a:r>
              <a:rPr lang="en-GB" sz="2268" dirty="0">
                <a:solidFill>
                  <a:schemeClr val="tx1"/>
                </a:solidFill>
              </a:rPr>
              <a:t> to coordinate and project manage design, manufacture and delivery of 20,000 ventilators in response to COVID-19 pandemic</a:t>
            </a:r>
          </a:p>
          <a:p>
            <a:pPr lvl="1" hangingPunct="1"/>
            <a:r>
              <a:rPr lang="en-GB" sz="1944" dirty="0">
                <a:solidFill>
                  <a:schemeClr val="tx1"/>
                </a:solidFill>
              </a:rPr>
              <a:t>Demonstrated history of delivering high-tech projects </a:t>
            </a:r>
          </a:p>
          <a:p>
            <a:pPr lvl="1" hangingPunct="1"/>
            <a:r>
              <a:rPr lang="en-GB" sz="1944" dirty="0">
                <a:solidFill>
                  <a:schemeClr val="tx1"/>
                </a:solidFill>
              </a:rPr>
              <a:t>Started April 2020, completed November 2020</a:t>
            </a:r>
          </a:p>
          <a:p>
            <a:pPr hangingPunct="1"/>
            <a:r>
              <a:rPr lang="en-GB" sz="2268" dirty="0">
                <a:solidFill>
                  <a:schemeClr val="tx1"/>
                </a:solidFill>
              </a:rPr>
              <a:t>Applied rigorous system engineering and quality assurance methodologies, developed and refined during the </a:t>
            </a:r>
            <a:r>
              <a:rPr lang="en-GB" sz="2268" dirty="0" err="1">
                <a:solidFill>
                  <a:schemeClr val="tx1"/>
                </a:solidFill>
              </a:rPr>
              <a:t>MeerKAT</a:t>
            </a:r>
            <a:r>
              <a:rPr lang="en-GB" sz="2268" dirty="0">
                <a:solidFill>
                  <a:schemeClr val="tx1"/>
                </a:solidFill>
              </a:rPr>
              <a:t> project, for:</a:t>
            </a:r>
          </a:p>
          <a:p>
            <a:pPr lvl="1" hangingPunct="1"/>
            <a:r>
              <a:rPr lang="en-GB" sz="2160" dirty="0">
                <a:solidFill>
                  <a:schemeClr val="tx1"/>
                </a:solidFill>
              </a:rPr>
              <a:t> requirements, specifications, procurement &amp; contract management, design reviews, quality control, deployment</a:t>
            </a:r>
          </a:p>
          <a:p>
            <a:pPr hangingPunct="1"/>
            <a:r>
              <a:rPr lang="en-GB" sz="2268" dirty="0">
                <a:solidFill>
                  <a:schemeClr val="tx1"/>
                </a:solidFill>
              </a:rPr>
              <a:t>Delivered high-efficacy treatment systems (CPAP ventilators) at low cost (~R12,500 per ventilator = 750 Euros per ventilator)</a:t>
            </a:r>
          </a:p>
        </p:txBody>
      </p:sp>
      <p:pic>
        <p:nvPicPr>
          <p:cNvPr id="6" name="Picture 5" descr="SAVEP_CPAP.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95918" y="3307146"/>
            <a:ext cx="4277275" cy="3207956"/>
          </a:xfrm>
          <a:prstGeom prst="rect">
            <a:avLst/>
          </a:prstGeom>
        </p:spPr>
      </p:pic>
      <p:pic>
        <p:nvPicPr>
          <p:cNvPr id="7" name="Picture 6" descr="CPAPcsirlif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95919" y="1003332"/>
            <a:ext cx="4249406" cy="2700220"/>
          </a:xfrm>
          <a:prstGeom prst="rect">
            <a:avLst/>
          </a:prstGeom>
        </p:spPr>
      </p:pic>
    </p:spTree>
    <p:extLst>
      <p:ext uri="{BB962C8B-B14F-4D97-AF65-F5344CB8AC3E}">
        <p14:creationId xmlns:p14="http://schemas.microsoft.com/office/powerpoint/2010/main" val="117652491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01385" y="410893"/>
            <a:ext cx="7421010" cy="869600"/>
          </a:xfrm>
        </p:spPr>
        <p:txBody>
          <a:bodyPr>
            <a:normAutofit/>
          </a:bodyPr>
          <a:lstStyle/>
          <a:p>
            <a:pPr algn="ctr"/>
            <a:r>
              <a:rPr lang="en-US" sz="2520" dirty="0"/>
              <a:t>Serendipity – how the skills profile responded to COVID</a:t>
            </a:r>
            <a:endParaRPr lang="en-ZA" sz="2520" dirty="0"/>
          </a:p>
        </p:txBody>
      </p:sp>
      <p:pic>
        <p:nvPicPr>
          <p:cNvPr id="4" name="Picture 3" descr="CPCPspec_cover.tiff"/>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4658" y="578336"/>
            <a:ext cx="2038134" cy="2309886"/>
          </a:xfrm>
          <a:prstGeom prst="rect">
            <a:avLst/>
          </a:prstGeom>
        </p:spPr>
      </p:pic>
      <p:pic>
        <p:nvPicPr>
          <p:cNvPr id="5" name="Picture 4" descr="ICD1cover.tif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9814" y="918827"/>
            <a:ext cx="1980906" cy="2065140"/>
          </a:xfrm>
          <a:prstGeom prst="rect">
            <a:avLst/>
          </a:prstGeom>
        </p:spPr>
      </p:pic>
      <p:pic>
        <p:nvPicPr>
          <p:cNvPr id="6" name="Picture 5" descr="ICD2cover.tiff"/>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05238" y="1280490"/>
            <a:ext cx="2177405" cy="2208830"/>
          </a:xfrm>
          <a:prstGeom prst="rect">
            <a:avLst/>
          </a:prstGeom>
        </p:spPr>
      </p:pic>
      <p:pic>
        <p:nvPicPr>
          <p:cNvPr id="7" name="Picture 6" descr="image.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08613" y="3850984"/>
            <a:ext cx="2908582" cy="1300463"/>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01384" y="4590185"/>
            <a:ext cx="1437065" cy="1916088"/>
          </a:xfrm>
          <a:prstGeom prst="rect">
            <a:avLst/>
          </a:prstGeom>
        </p:spPr>
      </p:pic>
      <p:pic>
        <p:nvPicPr>
          <p:cNvPr id="9" name="Picture 8" descr="SAVEP2.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61845" y="4961032"/>
            <a:ext cx="2060322" cy="1545244"/>
          </a:xfrm>
          <a:prstGeom prst="rect">
            <a:avLst/>
          </a:prstGeom>
        </p:spPr>
      </p:pic>
      <p:pic>
        <p:nvPicPr>
          <p:cNvPr id="10" name="Picture 9" descr="SAVEP3.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8225861" y="4423587"/>
            <a:ext cx="1735192" cy="1301394"/>
          </a:xfrm>
          <a:prstGeom prst="rect">
            <a:avLst/>
          </a:prstGeom>
        </p:spPr>
      </p:pic>
      <p:pic>
        <p:nvPicPr>
          <p:cNvPr id="11" name="Picture 10" descr="SAVEP1.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400000">
            <a:off x="8781339" y="2353351"/>
            <a:ext cx="1971323" cy="1478492"/>
          </a:xfrm>
          <a:prstGeom prst="rect">
            <a:avLst/>
          </a:prstGeom>
        </p:spPr>
      </p:pic>
      <p:pic>
        <p:nvPicPr>
          <p:cNvPr id="12" name="Picture 11" descr="Akacia production 1.jp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3275" y="1294717"/>
            <a:ext cx="2321862" cy="1741397"/>
          </a:xfrm>
          <a:prstGeom prst="rect">
            <a:avLst/>
          </a:prstGeom>
        </p:spPr>
      </p:pic>
      <p:pic>
        <p:nvPicPr>
          <p:cNvPr id="13" name="Picture 12" descr="Akacia production 4.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355950" y="2106934"/>
            <a:ext cx="2860336" cy="2145252"/>
          </a:xfrm>
          <a:prstGeom prst="rect">
            <a:avLst/>
          </a:prstGeom>
        </p:spPr>
      </p:pic>
      <p:sp>
        <p:nvSpPr>
          <p:cNvPr id="15" name="Freeform 14"/>
          <p:cNvSpPr/>
          <p:nvPr/>
        </p:nvSpPr>
        <p:spPr>
          <a:xfrm>
            <a:off x="2404600" y="2570001"/>
            <a:ext cx="7123996" cy="3037574"/>
          </a:xfrm>
          <a:custGeom>
            <a:avLst/>
            <a:gdLst>
              <a:gd name="connsiteX0" fmla="*/ 0 w 6596292"/>
              <a:gd name="connsiteY0" fmla="*/ 239636 h 2812568"/>
              <a:gd name="connsiteX1" fmla="*/ 69368 w 6596292"/>
              <a:gd name="connsiteY1" fmla="*/ 327922 h 2812568"/>
              <a:gd name="connsiteX2" fmla="*/ 88287 w 6596292"/>
              <a:gd name="connsiteY2" fmla="*/ 353147 h 2812568"/>
              <a:gd name="connsiteX3" fmla="*/ 100899 w 6596292"/>
              <a:gd name="connsiteY3" fmla="*/ 378372 h 2812568"/>
              <a:gd name="connsiteX4" fmla="*/ 119818 w 6596292"/>
              <a:gd name="connsiteY4" fmla="*/ 390984 h 2812568"/>
              <a:gd name="connsiteX5" fmla="*/ 132430 w 6596292"/>
              <a:gd name="connsiteY5" fmla="*/ 416209 h 2812568"/>
              <a:gd name="connsiteX6" fmla="*/ 145043 w 6596292"/>
              <a:gd name="connsiteY6" fmla="*/ 428822 h 2812568"/>
              <a:gd name="connsiteX7" fmla="*/ 157655 w 6596292"/>
              <a:gd name="connsiteY7" fmla="*/ 454047 h 2812568"/>
              <a:gd name="connsiteX8" fmla="*/ 163961 w 6596292"/>
              <a:gd name="connsiteY8" fmla="*/ 472965 h 2812568"/>
              <a:gd name="connsiteX9" fmla="*/ 201798 w 6596292"/>
              <a:gd name="connsiteY9" fmla="*/ 504496 h 2812568"/>
              <a:gd name="connsiteX10" fmla="*/ 214411 w 6596292"/>
              <a:gd name="connsiteY10" fmla="*/ 523415 h 2812568"/>
              <a:gd name="connsiteX11" fmla="*/ 227023 w 6596292"/>
              <a:gd name="connsiteY11" fmla="*/ 561252 h 2812568"/>
              <a:gd name="connsiteX12" fmla="*/ 245942 w 6596292"/>
              <a:gd name="connsiteY12" fmla="*/ 580171 h 2812568"/>
              <a:gd name="connsiteX13" fmla="*/ 258554 w 6596292"/>
              <a:gd name="connsiteY13" fmla="*/ 599089 h 2812568"/>
              <a:gd name="connsiteX14" fmla="*/ 283779 w 6596292"/>
              <a:gd name="connsiteY14" fmla="*/ 649539 h 2812568"/>
              <a:gd name="connsiteX15" fmla="*/ 296392 w 6596292"/>
              <a:gd name="connsiteY15" fmla="*/ 674764 h 2812568"/>
              <a:gd name="connsiteX16" fmla="*/ 309004 w 6596292"/>
              <a:gd name="connsiteY16" fmla="*/ 699989 h 2812568"/>
              <a:gd name="connsiteX17" fmla="*/ 321616 w 6596292"/>
              <a:gd name="connsiteY17" fmla="*/ 718907 h 2812568"/>
              <a:gd name="connsiteX18" fmla="*/ 334229 w 6596292"/>
              <a:gd name="connsiteY18" fmla="*/ 756744 h 2812568"/>
              <a:gd name="connsiteX19" fmla="*/ 353147 w 6596292"/>
              <a:gd name="connsiteY19" fmla="*/ 781969 h 2812568"/>
              <a:gd name="connsiteX20" fmla="*/ 365760 w 6596292"/>
              <a:gd name="connsiteY20" fmla="*/ 807194 h 2812568"/>
              <a:gd name="connsiteX21" fmla="*/ 390985 w 6596292"/>
              <a:gd name="connsiteY21" fmla="*/ 857644 h 2812568"/>
              <a:gd name="connsiteX22" fmla="*/ 435128 w 6596292"/>
              <a:gd name="connsiteY22" fmla="*/ 920706 h 2812568"/>
              <a:gd name="connsiteX23" fmla="*/ 460353 w 6596292"/>
              <a:gd name="connsiteY23" fmla="*/ 945931 h 2812568"/>
              <a:gd name="connsiteX24" fmla="*/ 485578 w 6596292"/>
              <a:gd name="connsiteY24" fmla="*/ 971156 h 2812568"/>
              <a:gd name="connsiteX25" fmla="*/ 510803 w 6596292"/>
              <a:gd name="connsiteY25" fmla="*/ 996380 h 2812568"/>
              <a:gd name="connsiteX26" fmla="*/ 523415 w 6596292"/>
              <a:gd name="connsiteY26" fmla="*/ 1015299 h 2812568"/>
              <a:gd name="connsiteX27" fmla="*/ 573865 w 6596292"/>
              <a:gd name="connsiteY27" fmla="*/ 1078361 h 2812568"/>
              <a:gd name="connsiteX28" fmla="*/ 611702 w 6596292"/>
              <a:gd name="connsiteY28" fmla="*/ 1141423 h 2812568"/>
              <a:gd name="connsiteX29" fmla="*/ 624314 w 6596292"/>
              <a:gd name="connsiteY29" fmla="*/ 1166648 h 2812568"/>
              <a:gd name="connsiteX30" fmla="*/ 630621 w 6596292"/>
              <a:gd name="connsiteY30" fmla="*/ 1185567 h 2812568"/>
              <a:gd name="connsiteX31" fmla="*/ 649539 w 6596292"/>
              <a:gd name="connsiteY31" fmla="*/ 1204485 h 2812568"/>
              <a:gd name="connsiteX32" fmla="*/ 674764 w 6596292"/>
              <a:gd name="connsiteY32" fmla="*/ 1248629 h 2812568"/>
              <a:gd name="connsiteX33" fmla="*/ 681070 w 6596292"/>
              <a:gd name="connsiteY33" fmla="*/ 1273853 h 2812568"/>
              <a:gd name="connsiteX34" fmla="*/ 725214 w 6596292"/>
              <a:gd name="connsiteY34" fmla="*/ 1336916 h 2812568"/>
              <a:gd name="connsiteX35" fmla="*/ 737826 w 6596292"/>
              <a:gd name="connsiteY35" fmla="*/ 1355834 h 2812568"/>
              <a:gd name="connsiteX36" fmla="*/ 769357 w 6596292"/>
              <a:gd name="connsiteY36" fmla="*/ 1387365 h 2812568"/>
              <a:gd name="connsiteX37" fmla="*/ 794582 w 6596292"/>
              <a:gd name="connsiteY37" fmla="*/ 1399978 h 2812568"/>
              <a:gd name="connsiteX38" fmla="*/ 838725 w 6596292"/>
              <a:gd name="connsiteY38" fmla="*/ 1437815 h 2812568"/>
              <a:gd name="connsiteX39" fmla="*/ 863950 w 6596292"/>
              <a:gd name="connsiteY39" fmla="*/ 1456733 h 2812568"/>
              <a:gd name="connsiteX40" fmla="*/ 876563 w 6596292"/>
              <a:gd name="connsiteY40" fmla="*/ 1469346 h 2812568"/>
              <a:gd name="connsiteX41" fmla="*/ 901787 w 6596292"/>
              <a:gd name="connsiteY41" fmla="*/ 1488264 h 2812568"/>
              <a:gd name="connsiteX42" fmla="*/ 945931 w 6596292"/>
              <a:gd name="connsiteY42" fmla="*/ 1532408 h 2812568"/>
              <a:gd name="connsiteX43" fmla="*/ 958543 w 6596292"/>
              <a:gd name="connsiteY43" fmla="*/ 1557633 h 2812568"/>
              <a:gd name="connsiteX44" fmla="*/ 971156 w 6596292"/>
              <a:gd name="connsiteY44" fmla="*/ 1570245 h 2812568"/>
              <a:gd name="connsiteX45" fmla="*/ 983768 w 6596292"/>
              <a:gd name="connsiteY45" fmla="*/ 1589164 h 2812568"/>
              <a:gd name="connsiteX46" fmla="*/ 1015299 w 6596292"/>
              <a:gd name="connsiteY46" fmla="*/ 1627001 h 2812568"/>
              <a:gd name="connsiteX47" fmla="*/ 1027912 w 6596292"/>
              <a:gd name="connsiteY47" fmla="*/ 1645920 h 2812568"/>
              <a:gd name="connsiteX48" fmla="*/ 1040524 w 6596292"/>
              <a:gd name="connsiteY48" fmla="*/ 1671144 h 2812568"/>
              <a:gd name="connsiteX49" fmla="*/ 1053136 w 6596292"/>
              <a:gd name="connsiteY49" fmla="*/ 1683757 h 2812568"/>
              <a:gd name="connsiteX50" fmla="*/ 1065749 w 6596292"/>
              <a:gd name="connsiteY50" fmla="*/ 1702676 h 2812568"/>
              <a:gd name="connsiteX51" fmla="*/ 1084667 w 6596292"/>
              <a:gd name="connsiteY51" fmla="*/ 1721594 h 2812568"/>
              <a:gd name="connsiteX52" fmla="*/ 1097280 w 6596292"/>
              <a:gd name="connsiteY52" fmla="*/ 1740513 h 2812568"/>
              <a:gd name="connsiteX53" fmla="*/ 1147730 w 6596292"/>
              <a:gd name="connsiteY53" fmla="*/ 1790962 h 2812568"/>
              <a:gd name="connsiteX54" fmla="*/ 1160342 w 6596292"/>
              <a:gd name="connsiteY54" fmla="*/ 1803575 h 2812568"/>
              <a:gd name="connsiteX55" fmla="*/ 1185567 w 6596292"/>
              <a:gd name="connsiteY55" fmla="*/ 1816187 h 2812568"/>
              <a:gd name="connsiteX56" fmla="*/ 1217098 w 6596292"/>
              <a:gd name="connsiteY56" fmla="*/ 1847718 h 2812568"/>
              <a:gd name="connsiteX57" fmla="*/ 1261241 w 6596292"/>
              <a:gd name="connsiteY57" fmla="*/ 1872943 h 2812568"/>
              <a:gd name="connsiteX58" fmla="*/ 1273854 w 6596292"/>
              <a:gd name="connsiteY58" fmla="*/ 1885556 h 2812568"/>
              <a:gd name="connsiteX59" fmla="*/ 1299078 w 6596292"/>
              <a:gd name="connsiteY59" fmla="*/ 1904474 h 2812568"/>
              <a:gd name="connsiteX60" fmla="*/ 1317997 w 6596292"/>
              <a:gd name="connsiteY60" fmla="*/ 1917087 h 2812568"/>
              <a:gd name="connsiteX61" fmla="*/ 1355834 w 6596292"/>
              <a:gd name="connsiteY61" fmla="*/ 1954924 h 2812568"/>
              <a:gd name="connsiteX62" fmla="*/ 1374753 w 6596292"/>
              <a:gd name="connsiteY62" fmla="*/ 1973842 h 2812568"/>
              <a:gd name="connsiteX63" fmla="*/ 1387365 w 6596292"/>
              <a:gd name="connsiteY63" fmla="*/ 1986455 h 2812568"/>
              <a:gd name="connsiteX64" fmla="*/ 1431509 w 6596292"/>
              <a:gd name="connsiteY64" fmla="*/ 2030598 h 2812568"/>
              <a:gd name="connsiteX65" fmla="*/ 1469346 w 6596292"/>
              <a:gd name="connsiteY65" fmla="*/ 2074742 h 2812568"/>
              <a:gd name="connsiteX66" fmla="*/ 1488265 w 6596292"/>
              <a:gd name="connsiteY66" fmla="*/ 2099967 h 2812568"/>
              <a:gd name="connsiteX67" fmla="*/ 1557633 w 6596292"/>
              <a:gd name="connsiteY67" fmla="*/ 2144110 h 2812568"/>
              <a:gd name="connsiteX68" fmla="*/ 1620695 w 6596292"/>
              <a:gd name="connsiteY68" fmla="*/ 2188253 h 2812568"/>
              <a:gd name="connsiteX69" fmla="*/ 1652226 w 6596292"/>
              <a:gd name="connsiteY69" fmla="*/ 2200866 h 2812568"/>
              <a:gd name="connsiteX70" fmla="*/ 1715288 w 6596292"/>
              <a:gd name="connsiteY70" fmla="*/ 2245009 h 2812568"/>
              <a:gd name="connsiteX71" fmla="*/ 1759432 w 6596292"/>
              <a:gd name="connsiteY71" fmla="*/ 2257622 h 2812568"/>
              <a:gd name="connsiteX72" fmla="*/ 1790963 w 6596292"/>
              <a:gd name="connsiteY72" fmla="*/ 2276540 h 2812568"/>
              <a:gd name="connsiteX73" fmla="*/ 1816187 w 6596292"/>
              <a:gd name="connsiteY73" fmla="*/ 2282847 h 2812568"/>
              <a:gd name="connsiteX74" fmla="*/ 1860331 w 6596292"/>
              <a:gd name="connsiteY74" fmla="*/ 2301765 h 2812568"/>
              <a:gd name="connsiteX75" fmla="*/ 1885556 w 6596292"/>
              <a:gd name="connsiteY75" fmla="*/ 2308071 h 2812568"/>
              <a:gd name="connsiteX76" fmla="*/ 1961230 w 6596292"/>
              <a:gd name="connsiteY76" fmla="*/ 2333296 h 2812568"/>
              <a:gd name="connsiteX77" fmla="*/ 1992761 w 6596292"/>
              <a:gd name="connsiteY77" fmla="*/ 2345909 h 2812568"/>
              <a:gd name="connsiteX78" fmla="*/ 2011680 w 6596292"/>
              <a:gd name="connsiteY78" fmla="*/ 2358521 h 2812568"/>
              <a:gd name="connsiteX79" fmla="*/ 2036905 w 6596292"/>
              <a:gd name="connsiteY79" fmla="*/ 2371133 h 2812568"/>
              <a:gd name="connsiteX80" fmla="*/ 2055823 w 6596292"/>
              <a:gd name="connsiteY80" fmla="*/ 2383746 h 2812568"/>
              <a:gd name="connsiteX81" fmla="*/ 2131498 w 6596292"/>
              <a:gd name="connsiteY81" fmla="*/ 2396358 h 2812568"/>
              <a:gd name="connsiteX82" fmla="*/ 2276541 w 6596292"/>
              <a:gd name="connsiteY82" fmla="*/ 2408971 h 2812568"/>
              <a:gd name="connsiteX83" fmla="*/ 2415277 w 6596292"/>
              <a:gd name="connsiteY83" fmla="*/ 2427889 h 2812568"/>
              <a:gd name="connsiteX84" fmla="*/ 2440502 w 6596292"/>
              <a:gd name="connsiteY84" fmla="*/ 2434196 h 2812568"/>
              <a:gd name="connsiteX85" fmla="*/ 2490952 w 6596292"/>
              <a:gd name="connsiteY85" fmla="*/ 2440502 h 2812568"/>
              <a:gd name="connsiteX86" fmla="*/ 2522483 w 6596292"/>
              <a:gd name="connsiteY86" fmla="*/ 2446808 h 2812568"/>
              <a:gd name="connsiteX87" fmla="*/ 2579238 w 6596292"/>
              <a:gd name="connsiteY87" fmla="*/ 2465727 h 2812568"/>
              <a:gd name="connsiteX88" fmla="*/ 2629688 w 6596292"/>
              <a:gd name="connsiteY88" fmla="*/ 2472033 h 2812568"/>
              <a:gd name="connsiteX89" fmla="*/ 2654913 w 6596292"/>
              <a:gd name="connsiteY89" fmla="*/ 2478339 h 2812568"/>
              <a:gd name="connsiteX90" fmla="*/ 2699056 w 6596292"/>
              <a:gd name="connsiteY90" fmla="*/ 2484645 h 2812568"/>
              <a:gd name="connsiteX91" fmla="*/ 2724281 w 6596292"/>
              <a:gd name="connsiteY91" fmla="*/ 2490951 h 2812568"/>
              <a:gd name="connsiteX92" fmla="*/ 2768425 w 6596292"/>
              <a:gd name="connsiteY92" fmla="*/ 2497258 h 2812568"/>
              <a:gd name="connsiteX93" fmla="*/ 2799956 w 6596292"/>
              <a:gd name="connsiteY93" fmla="*/ 2503564 h 2812568"/>
              <a:gd name="connsiteX94" fmla="*/ 2844099 w 6596292"/>
              <a:gd name="connsiteY94" fmla="*/ 2522482 h 2812568"/>
              <a:gd name="connsiteX95" fmla="*/ 2869324 w 6596292"/>
              <a:gd name="connsiteY95" fmla="*/ 2528789 h 2812568"/>
              <a:gd name="connsiteX96" fmla="*/ 2888243 w 6596292"/>
              <a:gd name="connsiteY96" fmla="*/ 2535095 h 2812568"/>
              <a:gd name="connsiteX97" fmla="*/ 2932386 w 6596292"/>
              <a:gd name="connsiteY97" fmla="*/ 2547707 h 2812568"/>
              <a:gd name="connsiteX98" fmla="*/ 3008061 w 6596292"/>
              <a:gd name="connsiteY98" fmla="*/ 2591851 h 2812568"/>
              <a:gd name="connsiteX99" fmla="*/ 3039592 w 6596292"/>
              <a:gd name="connsiteY99" fmla="*/ 2598157 h 2812568"/>
              <a:gd name="connsiteX100" fmla="*/ 3108960 w 6596292"/>
              <a:gd name="connsiteY100" fmla="*/ 2642300 h 2812568"/>
              <a:gd name="connsiteX101" fmla="*/ 3172022 w 6596292"/>
              <a:gd name="connsiteY101" fmla="*/ 2680138 h 2812568"/>
              <a:gd name="connsiteX102" fmla="*/ 3190941 w 6596292"/>
              <a:gd name="connsiteY102" fmla="*/ 2692750 h 2812568"/>
              <a:gd name="connsiteX103" fmla="*/ 3209859 w 6596292"/>
              <a:gd name="connsiteY103" fmla="*/ 2705362 h 2812568"/>
              <a:gd name="connsiteX104" fmla="*/ 3342290 w 6596292"/>
              <a:gd name="connsiteY104" fmla="*/ 2711669 h 2812568"/>
              <a:gd name="connsiteX105" fmla="*/ 3392739 w 6596292"/>
              <a:gd name="connsiteY105" fmla="*/ 2724281 h 2812568"/>
              <a:gd name="connsiteX106" fmla="*/ 3474720 w 6596292"/>
              <a:gd name="connsiteY106" fmla="*/ 2730587 h 2812568"/>
              <a:gd name="connsiteX107" fmla="*/ 3588232 w 6596292"/>
              <a:gd name="connsiteY107" fmla="*/ 2743200 h 2812568"/>
              <a:gd name="connsiteX108" fmla="*/ 3644987 w 6596292"/>
              <a:gd name="connsiteY108" fmla="*/ 2749506 h 2812568"/>
              <a:gd name="connsiteX109" fmla="*/ 3720662 w 6596292"/>
              <a:gd name="connsiteY109" fmla="*/ 2768424 h 2812568"/>
              <a:gd name="connsiteX110" fmla="*/ 3790030 w 6596292"/>
              <a:gd name="connsiteY110" fmla="*/ 2774731 h 2812568"/>
              <a:gd name="connsiteX111" fmla="*/ 3821561 w 6596292"/>
              <a:gd name="connsiteY111" fmla="*/ 2781037 h 2812568"/>
              <a:gd name="connsiteX112" fmla="*/ 3909848 w 6596292"/>
              <a:gd name="connsiteY112" fmla="*/ 2787343 h 2812568"/>
              <a:gd name="connsiteX113" fmla="*/ 3953992 w 6596292"/>
              <a:gd name="connsiteY113" fmla="*/ 2799956 h 2812568"/>
              <a:gd name="connsiteX114" fmla="*/ 4048585 w 6596292"/>
              <a:gd name="connsiteY114" fmla="*/ 2806262 h 2812568"/>
              <a:gd name="connsiteX115" fmla="*/ 4117953 w 6596292"/>
              <a:gd name="connsiteY115" fmla="*/ 2812568 h 2812568"/>
              <a:gd name="connsiteX116" fmla="*/ 4338670 w 6596292"/>
              <a:gd name="connsiteY116" fmla="*/ 2806262 h 2812568"/>
              <a:gd name="connsiteX117" fmla="*/ 4452182 w 6596292"/>
              <a:gd name="connsiteY117" fmla="*/ 2799956 h 2812568"/>
              <a:gd name="connsiteX118" fmla="*/ 4508938 w 6596292"/>
              <a:gd name="connsiteY118" fmla="*/ 2793649 h 2812568"/>
              <a:gd name="connsiteX119" fmla="*/ 4925147 w 6596292"/>
              <a:gd name="connsiteY119" fmla="*/ 2787343 h 2812568"/>
              <a:gd name="connsiteX120" fmla="*/ 5013434 w 6596292"/>
              <a:gd name="connsiteY120" fmla="*/ 2774731 h 2812568"/>
              <a:gd name="connsiteX121" fmla="*/ 5095415 w 6596292"/>
              <a:gd name="connsiteY121" fmla="*/ 2755812 h 2812568"/>
              <a:gd name="connsiteX122" fmla="*/ 5171090 w 6596292"/>
              <a:gd name="connsiteY122" fmla="*/ 2736893 h 2812568"/>
              <a:gd name="connsiteX123" fmla="*/ 5284601 w 6596292"/>
              <a:gd name="connsiteY123" fmla="*/ 2711669 h 2812568"/>
              <a:gd name="connsiteX124" fmla="*/ 5328745 w 6596292"/>
              <a:gd name="connsiteY124" fmla="*/ 2705362 h 2812568"/>
              <a:gd name="connsiteX125" fmla="*/ 5372888 w 6596292"/>
              <a:gd name="connsiteY125" fmla="*/ 2692750 h 2812568"/>
              <a:gd name="connsiteX126" fmla="*/ 5524237 w 6596292"/>
              <a:gd name="connsiteY126" fmla="*/ 2654913 h 2812568"/>
              <a:gd name="connsiteX127" fmla="*/ 5574687 w 6596292"/>
              <a:gd name="connsiteY127" fmla="*/ 2635994 h 2812568"/>
              <a:gd name="connsiteX128" fmla="*/ 5593605 w 6596292"/>
              <a:gd name="connsiteY128" fmla="*/ 2629688 h 2812568"/>
              <a:gd name="connsiteX129" fmla="*/ 5637749 w 6596292"/>
              <a:gd name="connsiteY129" fmla="*/ 2610769 h 2812568"/>
              <a:gd name="connsiteX130" fmla="*/ 5688198 w 6596292"/>
              <a:gd name="connsiteY130" fmla="*/ 2598157 h 2812568"/>
              <a:gd name="connsiteX131" fmla="*/ 5732342 w 6596292"/>
              <a:gd name="connsiteY131" fmla="*/ 2585544 h 2812568"/>
              <a:gd name="connsiteX132" fmla="*/ 5763873 w 6596292"/>
              <a:gd name="connsiteY132" fmla="*/ 2566626 h 2812568"/>
              <a:gd name="connsiteX133" fmla="*/ 5789098 w 6596292"/>
              <a:gd name="connsiteY133" fmla="*/ 2560320 h 2812568"/>
              <a:gd name="connsiteX134" fmla="*/ 5858466 w 6596292"/>
              <a:gd name="connsiteY134" fmla="*/ 2528789 h 2812568"/>
              <a:gd name="connsiteX135" fmla="*/ 5908916 w 6596292"/>
              <a:gd name="connsiteY135" fmla="*/ 2490951 h 2812568"/>
              <a:gd name="connsiteX136" fmla="*/ 5940447 w 6596292"/>
              <a:gd name="connsiteY136" fmla="*/ 2465727 h 2812568"/>
              <a:gd name="connsiteX137" fmla="*/ 5959365 w 6596292"/>
              <a:gd name="connsiteY137" fmla="*/ 2453114 h 2812568"/>
              <a:gd name="connsiteX138" fmla="*/ 6003509 w 6596292"/>
              <a:gd name="connsiteY138" fmla="*/ 2415277 h 2812568"/>
              <a:gd name="connsiteX139" fmla="*/ 6035040 w 6596292"/>
              <a:gd name="connsiteY139" fmla="*/ 2377440 h 2812568"/>
              <a:gd name="connsiteX140" fmla="*/ 6091796 w 6596292"/>
              <a:gd name="connsiteY140" fmla="*/ 2295459 h 2812568"/>
              <a:gd name="connsiteX141" fmla="*/ 6142245 w 6596292"/>
              <a:gd name="connsiteY141" fmla="*/ 2238703 h 2812568"/>
              <a:gd name="connsiteX142" fmla="*/ 6173776 w 6596292"/>
              <a:gd name="connsiteY142" fmla="*/ 2207172 h 2812568"/>
              <a:gd name="connsiteX143" fmla="*/ 6199001 w 6596292"/>
              <a:gd name="connsiteY143" fmla="*/ 2169335 h 2812568"/>
              <a:gd name="connsiteX144" fmla="*/ 6249451 w 6596292"/>
              <a:gd name="connsiteY144" fmla="*/ 2112579 h 2812568"/>
              <a:gd name="connsiteX145" fmla="*/ 6262063 w 6596292"/>
              <a:gd name="connsiteY145" fmla="*/ 2093660 h 2812568"/>
              <a:gd name="connsiteX146" fmla="*/ 6312513 w 6596292"/>
              <a:gd name="connsiteY146" fmla="*/ 2043211 h 2812568"/>
              <a:gd name="connsiteX147" fmla="*/ 6331432 w 6596292"/>
              <a:gd name="connsiteY147" fmla="*/ 2005373 h 2812568"/>
              <a:gd name="connsiteX148" fmla="*/ 6356656 w 6596292"/>
              <a:gd name="connsiteY148" fmla="*/ 1980149 h 2812568"/>
              <a:gd name="connsiteX149" fmla="*/ 6400800 w 6596292"/>
              <a:gd name="connsiteY149" fmla="*/ 1910780 h 2812568"/>
              <a:gd name="connsiteX150" fmla="*/ 6426025 w 6596292"/>
              <a:gd name="connsiteY150" fmla="*/ 1860331 h 2812568"/>
              <a:gd name="connsiteX151" fmla="*/ 6438637 w 6596292"/>
              <a:gd name="connsiteY151" fmla="*/ 1822493 h 2812568"/>
              <a:gd name="connsiteX152" fmla="*/ 6463862 w 6596292"/>
              <a:gd name="connsiteY152" fmla="*/ 1772044 h 2812568"/>
              <a:gd name="connsiteX153" fmla="*/ 6476474 w 6596292"/>
              <a:gd name="connsiteY153" fmla="*/ 1727900 h 2812568"/>
              <a:gd name="connsiteX154" fmla="*/ 6495393 w 6596292"/>
              <a:gd name="connsiteY154" fmla="*/ 1702676 h 2812568"/>
              <a:gd name="connsiteX155" fmla="*/ 6501699 w 6596292"/>
              <a:gd name="connsiteY155" fmla="*/ 1683757 h 2812568"/>
              <a:gd name="connsiteX156" fmla="*/ 6514312 w 6596292"/>
              <a:gd name="connsiteY156" fmla="*/ 1658532 h 2812568"/>
              <a:gd name="connsiteX157" fmla="*/ 6539536 w 6596292"/>
              <a:gd name="connsiteY157" fmla="*/ 1608082 h 2812568"/>
              <a:gd name="connsiteX158" fmla="*/ 6558455 w 6596292"/>
              <a:gd name="connsiteY158" fmla="*/ 1513489 h 2812568"/>
              <a:gd name="connsiteX159" fmla="*/ 6577374 w 6596292"/>
              <a:gd name="connsiteY159" fmla="*/ 1437815 h 2812568"/>
              <a:gd name="connsiteX160" fmla="*/ 6583680 w 6596292"/>
              <a:gd name="connsiteY160" fmla="*/ 1399978 h 2812568"/>
              <a:gd name="connsiteX161" fmla="*/ 6589986 w 6596292"/>
              <a:gd name="connsiteY161" fmla="*/ 1374753 h 2812568"/>
              <a:gd name="connsiteX162" fmla="*/ 6596292 w 6596292"/>
              <a:gd name="connsiteY162" fmla="*/ 1330609 h 2812568"/>
              <a:gd name="connsiteX163" fmla="*/ 6583680 w 6596292"/>
              <a:gd name="connsiteY163" fmla="*/ 990074 h 2812568"/>
              <a:gd name="connsiteX164" fmla="*/ 6577374 w 6596292"/>
              <a:gd name="connsiteY164" fmla="*/ 964849 h 2812568"/>
              <a:gd name="connsiteX165" fmla="*/ 6571067 w 6596292"/>
              <a:gd name="connsiteY165" fmla="*/ 927012 h 2812568"/>
              <a:gd name="connsiteX166" fmla="*/ 6558455 w 6596292"/>
              <a:gd name="connsiteY166" fmla="*/ 901787 h 2812568"/>
              <a:gd name="connsiteX167" fmla="*/ 6539536 w 6596292"/>
              <a:gd name="connsiteY167" fmla="*/ 845031 h 2812568"/>
              <a:gd name="connsiteX168" fmla="*/ 6489087 w 6596292"/>
              <a:gd name="connsiteY168" fmla="*/ 681070 h 2812568"/>
              <a:gd name="connsiteX169" fmla="*/ 6476474 w 6596292"/>
              <a:gd name="connsiteY169" fmla="*/ 649539 h 2812568"/>
              <a:gd name="connsiteX170" fmla="*/ 6457556 w 6596292"/>
              <a:gd name="connsiteY170" fmla="*/ 599089 h 2812568"/>
              <a:gd name="connsiteX171" fmla="*/ 6432331 w 6596292"/>
              <a:gd name="connsiteY171" fmla="*/ 548640 h 2812568"/>
              <a:gd name="connsiteX172" fmla="*/ 6400800 w 6596292"/>
              <a:gd name="connsiteY172" fmla="*/ 504496 h 2812568"/>
              <a:gd name="connsiteX173" fmla="*/ 6381881 w 6596292"/>
              <a:gd name="connsiteY173" fmla="*/ 466659 h 2812568"/>
              <a:gd name="connsiteX174" fmla="*/ 6350350 w 6596292"/>
              <a:gd name="connsiteY174" fmla="*/ 428822 h 2812568"/>
              <a:gd name="connsiteX175" fmla="*/ 6337738 w 6596292"/>
              <a:gd name="connsiteY175" fmla="*/ 416209 h 2812568"/>
              <a:gd name="connsiteX176" fmla="*/ 6268370 w 6596292"/>
              <a:gd name="connsiteY176" fmla="*/ 302698 h 2812568"/>
              <a:gd name="connsiteX177" fmla="*/ 6217920 w 6596292"/>
              <a:gd name="connsiteY177" fmla="*/ 239636 h 2812568"/>
              <a:gd name="connsiteX178" fmla="*/ 6205307 w 6596292"/>
              <a:gd name="connsiteY178" fmla="*/ 220717 h 2812568"/>
              <a:gd name="connsiteX179" fmla="*/ 6173776 w 6596292"/>
              <a:gd name="connsiteY179" fmla="*/ 189186 h 2812568"/>
              <a:gd name="connsiteX180" fmla="*/ 6135939 w 6596292"/>
              <a:gd name="connsiteY180" fmla="*/ 151349 h 2812568"/>
              <a:gd name="connsiteX181" fmla="*/ 6072877 w 6596292"/>
              <a:gd name="connsiteY181" fmla="*/ 132430 h 2812568"/>
              <a:gd name="connsiteX182" fmla="*/ 5984590 w 6596292"/>
              <a:gd name="connsiteY182" fmla="*/ 107205 h 2812568"/>
              <a:gd name="connsiteX183" fmla="*/ 5965672 w 6596292"/>
              <a:gd name="connsiteY183" fmla="*/ 94593 h 2812568"/>
              <a:gd name="connsiteX184" fmla="*/ 5902610 w 6596292"/>
              <a:gd name="connsiteY184" fmla="*/ 75674 h 2812568"/>
              <a:gd name="connsiteX185" fmla="*/ 5877385 w 6596292"/>
              <a:gd name="connsiteY185" fmla="*/ 63062 h 2812568"/>
              <a:gd name="connsiteX186" fmla="*/ 5845854 w 6596292"/>
              <a:gd name="connsiteY186" fmla="*/ 50449 h 2812568"/>
              <a:gd name="connsiteX187" fmla="*/ 5789098 w 6596292"/>
              <a:gd name="connsiteY187" fmla="*/ 25224 h 2812568"/>
              <a:gd name="connsiteX188" fmla="*/ 5763873 w 6596292"/>
              <a:gd name="connsiteY188" fmla="*/ 18918 h 2812568"/>
              <a:gd name="connsiteX189" fmla="*/ 5366582 w 6596292"/>
              <a:gd name="connsiteY189" fmla="*/ 6306 h 2812568"/>
              <a:gd name="connsiteX190" fmla="*/ 5259376 w 6596292"/>
              <a:gd name="connsiteY190" fmla="*/ 0 h 2812568"/>
              <a:gd name="connsiteX191" fmla="*/ 4918841 w 6596292"/>
              <a:gd name="connsiteY191" fmla="*/ 12612 h 2812568"/>
              <a:gd name="connsiteX192" fmla="*/ 4887310 w 6596292"/>
              <a:gd name="connsiteY192" fmla="*/ 31531 h 2812568"/>
              <a:gd name="connsiteX193" fmla="*/ 4862085 w 6596292"/>
              <a:gd name="connsiteY193" fmla="*/ 37837 h 2812568"/>
              <a:gd name="connsiteX194" fmla="*/ 4805330 w 6596292"/>
              <a:gd name="connsiteY194" fmla="*/ 56756 h 2812568"/>
              <a:gd name="connsiteX195" fmla="*/ 4761186 w 6596292"/>
              <a:gd name="connsiteY195" fmla="*/ 69368 h 2812568"/>
              <a:gd name="connsiteX196" fmla="*/ 4729655 w 6596292"/>
              <a:gd name="connsiteY196" fmla="*/ 81980 h 2812568"/>
              <a:gd name="connsiteX197" fmla="*/ 4698124 w 6596292"/>
              <a:gd name="connsiteY197" fmla="*/ 88287 h 2812568"/>
              <a:gd name="connsiteX198" fmla="*/ 4635062 w 6596292"/>
              <a:gd name="connsiteY198" fmla="*/ 107205 h 2812568"/>
              <a:gd name="connsiteX199" fmla="*/ 4603531 w 6596292"/>
              <a:gd name="connsiteY199" fmla="*/ 119818 h 2812568"/>
              <a:gd name="connsiteX200" fmla="*/ 4540469 w 6596292"/>
              <a:gd name="connsiteY200" fmla="*/ 138736 h 2812568"/>
              <a:gd name="connsiteX201" fmla="*/ 4496325 w 6596292"/>
              <a:gd name="connsiteY201" fmla="*/ 151349 h 2812568"/>
              <a:gd name="connsiteX202" fmla="*/ 4401732 w 6596292"/>
              <a:gd name="connsiteY202" fmla="*/ 157655 h 2812568"/>
              <a:gd name="connsiteX203" fmla="*/ 4363895 w 6596292"/>
              <a:gd name="connsiteY203" fmla="*/ 170267 h 2812568"/>
              <a:gd name="connsiteX204" fmla="*/ 4344976 w 6596292"/>
              <a:gd name="connsiteY204" fmla="*/ 176573 h 2812568"/>
              <a:gd name="connsiteX205" fmla="*/ 4294527 w 6596292"/>
              <a:gd name="connsiteY205" fmla="*/ 189186 h 2812568"/>
              <a:gd name="connsiteX206" fmla="*/ 4269302 w 6596292"/>
              <a:gd name="connsiteY206" fmla="*/ 195492 h 2812568"/>
              <a:gd name="connsiteX207" fmla="*/ 4218852 w 6596292"/>
              <a:gd name="connsiteY207" fmla="*/ 214411 h 2812568"/>
              <a:gd name="connsiteX208" fmla="*/ 4187321 w 6596292"/>
              <a:gd name="connsiteY208" fmla="*/ 233329 h 2812568"/>
              <a:gd name="connsiteX209" fmla="*/ 4162096 w 6596292"/>
              <a:gd name="connsiteY209" fmla="*/ 245942 h 2812568"/>
              <a:gd name="connsiteX210" fmla="*/ 4105341 w 6596292"/>
              <a:gd name="connsiteY210" fmla="*/ 290085 h 2812568"/>
              <a:gd name="connsiteX211" fmla="*/ 4042278 w 6596292"/>
              <a:gd name="connsiteY211" fmla="*/ 334229 h 2812568"/>
              <a:gd name="connsiteX212" fmla="*/ 3979216 w 6596292"/>
              <a:gd name="connsiteY212" fmla="*/ 403597 h 2812568"/>
              <a:gd name="connsiteX213" fmla="*/ 3935073 w 6596292"/>
              <a:gd name="connsiteY213" fmla="*/ 466659 h 2812568"/>
              <a:gd name="connsiteX214" fmla="*/ 3897236 w 6596292"/>
              <a:gd name="connsiteY214" fmla="*/ 504496 h 2812568"/>
              <a:gd name="connsiteX215" fmla="*/ 3884623 w 6596292"/>
              <a:gd name="connsiteY215" fmla="*/ 517109 h 2812568"/>
              <a:gd name="connsiteX216" fmla="*/ 3865705 w 6596292"/>
              <a:gd name="connsiteY216" fmla="*/ 542333 h 2812568"/>
              <a:gd name="connsiteX217" fmla="*/ 3846786 w 6596292"/>
              <a:gd name="connsiteY217" fmla="*/ 548640 h 2812568"/>
              <a:gd name="connsiteX218" fmla="*/ 3821561 w 6596292"/>
              <a:gd name="connsiteY218" fmla="*/ 580171 h 2812568"/>
              <a:gd name="connsiteX219" fmla="*/ 3783724 w 6596292"/>
              <a:gd name="connsiteY219" fmla="*/ 605396 h 2812568"/>
              <a:gd name="connsiteX220" fmla="*/ 3827867 w 6596292"/>
              <a:gd name="connsiteY220" fmla="*/ 472965 h 2812568"/>
              <a:gd name="connsiteX221" fmla="*/ 3840480 w 6596292"/>
              <a:gd name="connsiteY221" fmla="*/ 416209 h 2812568"/>
              <a:gd name="connsiteX222" fmla="*/ 3853092 w 6596292"/>
              <a:gd name="connsiteY222" fmla="*/ 378372 h 2812568"/>
              <a:gd name="connsiteX223" fmla="*/ 3859398 w 6596292"/>
              <a:gd name="connsiteY223" fmla="*/ 346841 h 2812568"/>
              <a:gd name="connsiteX224" fmla="*/ 3865705 w 6596292"/>
              <a:gd name="connsiteY224" fmla="*/ 321616 h 2812568"/>
              <a:gd name="connsiteX225" fmla="*/ 3853092 w 6596292"/>
              <a:gd name="connsiteY225" fmla="*/ 409903 h 2812568"/>
              <a:gd name="connsiteX226" fmla="*/ 3846786 w 6596292"/>
              <a:gd name="connsiteY226" fmla="*/ 435128 h 2812568"/>
              <a:gd name="connsiteX227" fmla="*/ 3827867 w 6596292"/>
              <a:gd name="connsiteY227" fmla="*/ 454047 h 2812568"/>
              <a:gd name="connsiteX228" fmla="*/ 3815255 w 6596292"/>
              <a:gd name="connsiteY228" fmla="*/ 504496 h 2812568"/>
              <a:gd name="connsiteX229" fmla="*/ 3802643 w 6596292"/>
              <a:gd name="connsiteY229" fmla="*/ 561252 h 2812568"/>
              <a:gd name="connsiteX230" fmla="*/ 3815255 w 6596292"/>
              <a:gd name="connsiteY230" fmla="*/ 630620 h 2812568"/>
              <a:gd name="connsiteX231" fmla="*/ 3834174 w 6596292"/>
              <a:gd name="connsiteY231" fmla="*/ 624314 h 2812568"/>
              <a:gd name="connsiteX232" fmla="*/ 3903542 w 6596292"/>
              <a:gd name="connsiteY232" fmla="*/ 599089 h 2812568"/>
              <a:gd name="connsiteX233" fmla="*/ 3941379 w 6596292"/>
              <a:gd name="connsiteY233" fmla="*/ 580171 h 2812568"/>
              <a:gd name="connsiteX234" fmla="*/ 3972910 w 6596292"/>
              <a:gd name="connsiteY234" fmla="*/ 573864 h 2812568"/>
              <a:gd name="connsiteX235" fmla="*/ 4155790 w 6596292"/>
              <a:gd name="connsiteY235" fmla="*/ 567558 h 281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6596292" h="2812568">
                <a:moveTo>
                  <a:pt x="0" y="239636"/>
                </a:moveTo>
                <a:cubicBezTo>
                  <a:pt x="57025" y="310917"/>
                  <a:pt x="34294" y="281158"/>
                  <a:pt x="69368" y="327922"/>
                </a:cubicBezTo>
                <a:cubicBezTo>
                  <a:pt x="75674" y="336330"/>
                  <a:pt x="83587" y="343746"/>
                  <a:pt x="88287" y="353147"/>
                </a:cubicBezTo>
                <a:cubicBezTo>
                  <a:pt x="92491" y="361555"/>
                  <a:pt x="94881" y="371150"/>
                  <a:pt x="100899" y="378372"/>
                </a:cubicBezTo>
                <a:cubicBezTo>
                  <a:pt x="105751" y="384194"/>
                  <a:pt x="113512" y="386780"/>
                  <a:pt x="119818" y="390984"/>
                </a:cubicBezTo>
                <a:cubicBezTo>
                  <a:pt x="124022" y="399392"/>
                  <a:pt x="127215" y="408387"/>
                  <a:pt x="132430" y="416209"/>
                </a:cubicBezTo>
                <a:cubicBezTo>
                  <a:pt x="135728" y="421156"/>
                  <a:pt x="141745" y="423875"/>
                  <a:pt x="145043" y="428822"/>
                </a:cubicBezTo>
                <a:cubicBezTo>
                  <a:pt x="150258" y="436644"/>
                  <a:pt x="153952" y="445406"/>
                  <a:pt x="157655" y="454047"/>
                </a:cubicBezTo>
                <a:cubicBezTo>
                  <a:pt x="160273" y="460157"/>
                  <a:pt x="160274" y="467434"/>
                  <a:pt x="163961" y="472965"/>
                </a:cubicBezTo>
                <a:cubicBezTo>
                  <a:pt x="173672" y="487532"/>
                  <a:pt x="187838" y="495189"/>
                  <a:pt x="201798" y="504496"/>
                </a:cubicBezTo>
                <a:cubicBezTo>
                  <a:pt x="206002" y="510802"/>
                  <a:pt x="211333" y="516489"/>
                  <a:pt x="214411" y="523415"/>
                </a:cubicBezTo>
                <a:cubicBezTo>
                  <a:pt x="219810" y="535564"/>
                  <a:pt x="217622" y="551851"/>
                  <a:pt x="227023" y="561252"/>
                </a:cubicBezTo>
                <a:cubicBezTo>
                  <a:pt x="233329" y="567558"/>
                  <a:pt x="240232" y="573320"/>
                  <a:pt x="245942" y="580171"/>
                </a:cubicBezTo>
                <a:cubicBezTo>
                  <a:pt x="250794" y="585993"/>
                  <a:pt x="254925" y="592436"/>
                  <a:pt x="258554" y="599089"/>
                </a:cubicBezTo>
                <a:cubicBezTo>
                  <a:pt x="267557" y="615595"/>
                  <a:pt x="275371" y="632722"/>
                  <a:pt x="283779" y="649539"/>
                </a:cubicBezTo>
                <a:lnTo>
                  <a:pt x="296392" y="674764"/>
                </a:lnTo>
                <a:cubicBezTo>
                  <a:pt x="300596" y="683172"/>
                  <a:pt x="303789" y="692167"/>
                  <a:pt x="309004" y="699989"/>
                </a:cubicBezTo>
                <a:cubicBezTo>
                  <a:pt x="313208" y="706295"/>
                  <a:pt x="318538" y="711981"/>
                  <a:pt x="321616" y="718907"/>
                </a:cubicBezTo>
                <a:cubicBezTo>
                  <a:pt x="327016" y="731056"/>
                  <a:pt x="328283" y="744853"/>
                  <a:pt x="334229" y="756744"/>
                </a:cubicBezTo>
                <a:cubicBezTo>
                  <a:pt x="338929" y="766145"/>
                  <a:pt x="347577" y="773056"/>
                  <a:pt x="353147" y="781969"/>
                </a:cubicBezTo>
                <a:cubicBezTo>
                  <a:pt x="358129" y="789941"/>
                  <a:pt x="361556" y="798786"/>
                  <a:pt x="365760" y="807194"/>
                </a:cubicBezTo>
                <a:cubicBezTo>
                  <a:pt x="375352" y="845562"/>
                  <a:pt x="365972" y="821912"/>
                  <a:pt x="390985" y="857644"/>
                </a:cubicBezTo>
                <a:cubicBezTo>
                  <a:pt x="402863" y="874612"/>
                  <a:pt x="420412" y="903888"/>
                  <a:pt x="435128" y="920706"/>
                </a:cubicBezTo>
                <a:cubicBezTo>
                  <a:pt x="442958" y="929655"/>
                  <a:pt x="451945" y="937523"/>
                  <a:pt x="460353" y="945931"/>
                </a:cubicBezTo>
                <a:lnTo>
                  <a:pt x="485578" y="971156"/>
                </a:lnTo>
                <a:cubicBezTo>
                  <a:pt x="493986" y="979564"/>
                  <a:pt x="504207" y="986486"/>
                  <a:pt x="510803" y="996380"/>
                </a:cubicBezTo>
                <a:cubicBezTo>
                  <a:pt x="515007" y="1002686"/>
                  <a:pt x="518794" y="1009292"/>
                  <a:pt x="523415" y="1015299"/>
                </a:cubicBezTo>
                <a:cubicBezTo>
                  <a:pt x="539828" y="1036636"/>
                  <a:pt x="573865" y="1078361"/>
                  <a:pt x="573865" y="1078361"/>
                </a:cubicBezTo>
                <a:cubicBezTo>
                  <a:pt x="598266" y="1139366"/>
                  <a:pt x="571331" y="1080866"/>
                  <a:pt x="611702" y="1141423"/>
                </a:cubicBezTo>
                <a:cubicBezTo>
                  <a:pt x="616917" y="1149245"/>
                  <a:pt x="620611" y="1158007"/>
                  <a:pt x="624314" y="1166648"/>
                </a:cubicBezTo>
                <a:cubicBezTo>
                  <a:pt x="626933" y="1172758"/>
                  <a:pt x="626934" y="1180036"/>
                  <a:pt x="630621" y="1185567"/>
                </a:cubicBezTo>
                <a:cubicBezTo>
                  <a:pt x="635568" y="1192987"/>
                  <a:pt x="643233" y="1198179"/>
                  <a:pt x="649539" y="1204485"/>
                </a:cubicBezTo>
                <a:cubicBezTo>
                  <a:pt x="668825" y="1262346"/>
                  <a:pt x="636588" y="1172279"/>
                  <a:pt x="674764" y="1248629"/>
                </a:cubicBezTo>
                <a:cubicBezTo>
                  <a:pt x="678640" y="1256381"/>
                  <a:pt x="677194" y="1266101"/>
                  <a:pt x="681070" y="1273853"/>
                </a:cubicBezTo>
                <a:cubicBezTo>
                  <a:pt x="690737" y="1293187"/>
                  <a:pt x="712030" y="1318458"/>
                  <a:pt x="725214" y="1336916"/>
                </a:cubicBezTo>
                <a:cubicBezTo>
                  <a:pt x="729619" y="1343083"/>
                  <a:pt x="732835" y="1350130"/>
                  <a:pt x="737826" y="1355834"/>
                </a:cubicBezTo>
                <a:cubicBezTo>
                  <a:pt x="747614" y="1367020"/>
                  <a:pt x="756062" y="1380717"/>
                  <a:pt x="769357" y="1387365"/>
                </a:cubicBezTo>
                <a:cubicBezTo>
                  <a:pt x="777765" y="1391569"/>
                  <a:pt x="786760" y="1394763"/>
                  <a:pt x="794582" y="1399978"/>
                </a:cubicBezTo>
                <a:cubicBezTo>
                  <a:pt x="851938" y="1438215"/>
                  <a:pt x="807239" y="1411577"/>
                  <a:pt x="838725" y="1437815"/>
                </a:cubicBezTo>
                <a:cubicBezTo>
                  <a:pt x="846799" y="1444544"/>
                  <a:pt x="855876" y="1450005"/>
                  <a:pt x="863950" y="1456733"/>
                </a:cubicBezTo>
                <a:cubicBezTo>
                  <a:pt x="868518" y="1460539"/>
                  <a:pt x="871995" y="1465540"/>
                  <a:pt x="876563" y="1469346"/>
                </a:cubicBezTo>
                <a:cubicBezTo>
                  <a:pt x="884637" y="1476074"/>
                  <a:pt x="894010" y="1481194"/>
                  <a:pt x="901787" y="1488264"/>
                </a:cubicBezTo>
                <a:cubicBezTo>
                  <a:pt x="917185" y="1502262"/>
                  <a:pt x="945931" y="1532408"/>
                  <a:pt x="945931" y="1532408"/>
                </a:cubicBezTo>
                <a:cubicBezTo>
                  <a:pt x="950135" y="1540816"/>
                  <a:pt x="953328" y="1549811"/>
                  <a:pt x="958543" y="1557633"/>
                </a:cubicBezTo>
                <a:cubicBezTo>
                  <a:pt x="961841" y="1562580"/>
                  <a:pt x="967442" y="1565602"/>
                  <a:pt x="971156" y="1570245"/>
                </a:cubicBezTo>
                <a:cubicBezTo>
                  <a:pt x="975891" y="1576163"/>
                  <a:pt x="980008" y="1582583"/>
                  <a:pt x="983768" y="1589164"/>
                </a:cubicBezTo>
                <a:cubicBezTo>
                  <a:pt x="1003462" y="1623629"/>
                  <a:pt x="985583" y="1607190"/>
                  <a:pt x="1015299" y="1627001"/>
                </a:cubicBezTo>
                <a:cubicBezTo>
                  <a:pt x="1019503" y="1633307"/>
                  <a:pt x="1024152" y="1639339"/>
                  <a:pt x="1027912" y="1645920"/>
                </a:cubicBezTo>
                <a:cubicBezTo>
                  <a:pt x="1032576" y="1654082"/>
                  <a:pt x="1035310" y="1663322"/>
                  <a:pt x="1040524" y="1671144"/>
                </a:cubicBezTo>
                <a:cubicBezTo>
                  <a:pt x="1043822" y="1676091"/>
                  <a:pt x="1049422" y="1679114"/>
                  <a:pt x="1053136" y="1683757"/>
                </a:cubicBezTo>
                <a:cubicBezTo>
                  <a:pt x="1057871" y="1689676"/>
                  <a:pt x="1060897" y="1696853"/>
                  <a:pt x="1065749" y="1702676"/>
                </a:cubicBezTo>
                <a:cubicBezTo>
                  <a:pt x="1071458" y="1709527"/>
                  <a:pt x="1078958" y="1714743"/>
                  <a:pt x="1084667" y="1721594"/>
                </a:cubicBezTo>
                <a:cubicBezTo>
                  <a:pt x="1089519" y="1727417"/>
                  <a:pt x="1092182" y="1734905"/>
                  <a:pt x="1097280" y="1740513"/>
                </a:cubicBezTo>
                <a:cubicBezTo>
                  <a:pt x="1113278" y="1758110"/>
                  <a:pt x="1130913" y="1774145"/>
                  <a:pt x="1147730" y="1790962"/>
                </a:cubicBezTo>
                <a:cubicBezTo>
                  <a:pt x="1151934" y="1795166"/>
                  <a:pt x="1155024" y="1800916"/>
                  <a:pt x="1160342" y="1803575"/>
                </a:cubicBezTo>
                <a:lnTo>
                  <a:pt x="1185567" y="1816187"/>
                </a:lnTo>
                <a:cubicBezTo>
                  <a:pt x="1196077" y="1826697"/>
                  <a:pt x="1203803" y="1841070"/>
                  <a:pt x="1217098" y="1847718"/>
                </a:cubicBezTo>
                <a:cubicBezTo>
                  <a:pt x="1234359" y="1856349"/>
                  <a:pt x="1246387" y="1861059"/>
                  <a:pt x="1261241" y="1872943"/>
                </a:cubicBezTo>
                <a:cubicBezTo>
                  <a:pt x="1265884" y="1876657"/>
                  <a:pt x="1269286" y="1881750"/>
                  <a:pt x="1273854" y="1885556"/>
                </a:cubicBezTo>
                <a:cubicBezTo>
                  <a:pt x="1281928" y="1892284"/>
                  <a:pt x="1290526" y="1898365"/>
                  <a:pt x="1299078" y="1904474"/>
                </a:cubicBezTo>
                <a:cubicBezTo>
                  <a:pt x="1305246" y="1908879"/>
                  <a:pt x="1312332" y="1912052"/>
                  <a:pt x="1317997" y="1917087"/>
                </a:cubicBezTo>
                <a:cubicBezTo>
                  <a:pt x="1331328" y="1928937"/>
                  <a:pt x="1343222" y="1942312"/>
                  <a:pt x="1355834" y="1954924"/>
                </a:cubicBezTo>
                <a:lnTo>
                  <a:pt x="1374753" y="1973842"/>
                </a:lnTo>
                <a:cubicBezTo>
                  <a:pt x="1378957" y="1978046"/>
                  <a:pt x="1383651" y="1981812"/>
                  <a:pt x="1387365" y="1986455"/>
                </a:cubicBezTo>
                <a:cubicBezTo>
                  <a:pt x="1417325" y="2023904"/>
                  <a:pt x="1401391" y="2010520"/>
                  <a:pt x="1431509" y="2030598"/>
                </a:cubicBezTo>
                <a:cubicBezTo>
                  <a:pt x="1456142" y="2079867"/>
                  <a:pt x="1428415" y="2033811"/>
                  <a:pt x="1469346" y="2074742"/>
                </a:cubicBezTo>
                <a:cubicBezTo>
                  <a:pt x="1476778" y="2082174"/>
                  <a:pt x="1480000" y="2093473"/>
                  <a:pt x="1488265" y="2099967"/>
                </a:cubicBezTo>
                <a:cubicBezTo>
                  <a:pt x="1509816" y="2116900"/>
                  <a:pt x="1536231" y="2126989"/>
                  <a:pt x="1557633" y="2144110"/>
                </a:cubicBezTo>
                <a:cubicBezTo>
                  <a:pt x="1582972" y="2164381"/>
                  <a:pt x="1591977" y="2173894"/>
                  <a:pt x="1620695" y="2188253"/>
                </a:cubicBezTo>
                <a:cubicBezTo>
                  <a:pt x="1630820" y="2193315"/>
                  <a:pt x="1642519" y="2195042"/>
                  <a:pt x="1652226" y="2200866"/>
                </a:cubicBezTo>
                <a:cubicBezTo>
                  <a:pt x="1690870" y="2224053"/>
                  <a:pt x="1674454" y="2227995"/>
                  <a:pt x="1715288" y="2245009"/>
                </a:cubicBezTo>
                <a:cubicBezTo>
                  <a:pt x="1729414" y="2250895"/>
                  <a:pt x="1744717" y="2253418"/>
                  <a:pt x="1759432" y="2257622"/>
                </a:cubicBezTo>
                <a:cubicBezTo>
                  <a:pt x="1769942" y="2263928"/>
                  <a:pt x="1779763" y="2271562"/>
                  <a:pt x="1790963" y="2276540"/>
                </a:cubicBezTo>
                <a:cubicBezTo>
                  <a:pt x="1798883" y="2280060"/>
                  <a:pt x="1808042" y="2279885"/>
                  <a:pt x="1816187" y="2282847"/>
                </a:cubicBezTo>
                <a:cubicBezTo>
                  <a:pt x="1831232" y="2288318"/>
                  <a:pt x="1845286" y="2296294"/>
                  <a:pt x="1860331" y="2301765"/>
                </a:cubicBezTo>
                <a:cubicBezTo>
                  <a:pt x="1868476" y="2304727"/>
                  <a:pt x="1877283" y="2305486"/>
                  <a:pt x="1885556" y="2308071"/>
                </a:cubicBezTo>
                <a:cubicBezTo>
                  <a:pt x="1910935" y="2316002"/>
                  <a:pt x="1936543" y="2323421"/>
                  <a:pt x="1961230" y="2333296"/>
                </a:cubicBezTo>
                <a:cubicBezTo>
                  <a:pt x="1971740" y="2337500"/>
                  <a:pt x="1982636" y="2340847"/>
                  <a:pt x="1992761" y="2345909"/>
                </a:cubicBezTo>
                <a:cubicBezTo>
                  <a:pt x="1999540" y="2349298"/>
                  <a:pt x="2005099" y="2354761"/>
                  <a:pt x="2011680" y="2358521"/>
                </a:cubicBezTo>
                <a:cubicBezTo>
                  <a:pt x="2019842" y="2363185"/>
                  <a:pt x="2028743" y="2366469"/>
                  <a:pt x="2036905" y="2371133"/>
                </a:cubicBezTo>
                <a:cubicBezTo>
                  <a:pt x="2043485" y="2374893"/>
                  <a:pt x="2048500" y="2381793"/>
                  <a:pt x="2055823" y="2383746"/>
                </a:cubicBezTo>
                <a:cubicBezTo>
                  <a:pt x="2080532" y="2390335"/>
                  <a:pt x="2106182" y="2392742"/>
                  <a:pt x="2131498" y="2396358"/>
                </a:cubicBezTo>
                <a:cubicBezTo>
                  <a:pt x="2179314" y="2403189"/>
                  <a:pt x="2228575" y="2405544"/>
                  <a:pt x="2276541" y="2408971"/>
                </a:cubicBezTo>
                <a:cubicBezTo>
                  <a:pt x="2362451" y="2433516"/>
                  <a:pt x="2281911" y="2413850"/>
                  <a:pt x="2415277" y="2427889"/>
                </a:cubicBezTo>
                <a:cubicBezTo>
                  <a:pt x="2423897" y="2428796"/>
                  <a:pt x="2431953" y="2432771"/>
                  <a:pt x="2440502" y="2434196"/>
                </a:cubicBezTo>
                <a:cubicBezTo>
                  <a:pt x="2457219" y="2436982"/>
                  <a:pt x="2474202" y="2437925"/>
                  <a:pt x="2490952" y="2440502"/>
                </a:cubicBezTo>
                <a:cubicBezTo>
                  <a:pt x="2501546" y="2442132"/>
                  <a:pt x="2512177" y="2443863"/>
                  <a:pt x="2522483" y="2446808"/>
                </a:cubicBezTo>
                <a:cubicBezTo>
                  <a:pt x="2541657" y="2452287"/>
                  <a:pt x="2559450" y="2463254"/>
                  <a:pt x="2579238" y="2465727"/>
                </a:cubicBezTo>
                <a:cubicBezTo>
                  <a:pt x="2596055" y="2467829"/>
                  <a:pt x="2612971" y="2469247"/>
                  <a:pt x="2629688" y="2472033"/>
                </a:cubicBezTo>
                <a:cubicBezTo>
                  <a:pt x="2638237" y="2473458"/>
                  <a:pt x="2646386" y="2476789"/>
                  <a:pt x="2654913" y="2478339"/>
                </a:cubicBezTo>
                <a:cubicBezTo>
                  <a:pt x="2669537" y="2480998"/>
                  <a:pt x="2684432" y="2481986"/>
                  <a:pt x="2699056" y="2484645"/>
                </a:cubicBezTo>
                <a:cubicBezTo>
                  <a:pt x="2707583" y="2486195"/>
                  <a:pt x="2715754" y="2489401"/>
                  <a:pt x="2724281" y="2490951"/>
                </a:cubicBezTo>
                <a:cubicBezTo>
                  <a:pt x="2738905" y="2493610"/>
                  <a:pt x="2753763" y="2494814"/>
                  <a:pt x="2768425" y="2497258"/>
                </a:cubicBezTo>
                <a:cubicBezTo>
                  <a:pt x="2778998" y="2499020"/>
                  <a:pt x="2789446" y="2501462"/>
                  <a:pt x="2799956" y="2503564"/>
                </a:cubicBezTo>
                <a:cubicBezTo>
                  <a:pt x="2814670" y="2509870"/>
                  <a:pt x="2829054" y="2517011"/>
                  <a:pt x="2844099" y="2522482"/>
                </a:cubicBezTo>
                <a:cubicBezTo>
                  <a:pt x="2852244" y="2525444"/>
                  <a:pt x="2860990" y="2526408"/>
                  <a:pt x="2869324" y="2528789"/>
                </a:cubicBezTo>
                <a:cubicBezTo>
                  <a:pt x="2875716" y="2530615"/>
                  <a:pt x="2881851" y="2533269"/>
                  <a:pt x="2888243" y="2535095"/>
                </a:cubicBezTo>
                <a:cubicBezTo>
                  <a:pt x="2943672" y="2550931"/>
                  <a:pt x="2887024" y="2532587"/>
                  <a:pt x="2932386" y="2547707"/>
                </a:cubicBezTo>
                <a:cubicBezTo>
                  <a:pt x="2957475" y="2564433"/>
                  <a:pt x="2978480" y="2579174"/>
                  <a:pt x="3008061" y="2591851"/>
                </a:cubicBezTo>
                <a:cubicBezTo>
                  <a:pt x="3017913" y="2596073"/>
                  <a:pt x="3029082" y="2596055"/>
                  <a:pt x="3039592" y="2598157"/>
                </a:cubicBezTo>
                <a:cubicBezTo>
                  <a:pt x="3065610" y="2615503"/>
                  <a:pt x="3082234" y="2627452"/>
                  <a:pt x="3108960" y="2642300"/>
                </a:cubicBezTo>
                <a:cubicBezTo>
                  <a:pt x="3167131" y="2674617"/>
                  <a:pt x="3095101" y="2628858"/>
                  <a:pt x="3172022" y="2680138"/>
                </a:cubicBezTo>
                <a:lnTo>
                  <a:pt x="3190941" y="2692750"/>
                </a:lnTo>
                <a:cubicBezTo>
                  <a:pt x="3197247" y="2696954"/>
                  <a:pt x="3202289" y="2705001"/>
                  <a:pt x="3209859" y="2705362"/>
                </a:cubicBezTo>
                <a:lnTo>
                  <a:pt x="3342290" y="2711669"/>
                </a:lnTo>
                <a:cubicBezTo>
                  <a:pt x="3359106" y="2715873"/>
                  <a:pt x="3375579" y="2721830"/>
                  <a:pt x="3392739" y="2724281"/>
                </a:cubicBezTo>
                <a:cubicBezTo>
                  <a:pt x="3419871" y="2728157"/>
                  <a:pt x="3447440" y="2727947"/>
                  <a:pt x="3474720" y="2730587"/>
                </a:cubicBezTo>
                <a:cubicBezTo>
                  <a:pt x="3512613" y="2734254"/>
                  <a:pt x="3550395" y="2738996"/>
                  <a:pt x="3588232" y="2743200"/>
                </a:cubicBezTo>
                <a:lnTo>
                  <a:pt x="3644987" y="2749506"/>
                </a:lnTo>
                <a:cubicBezTo>
                  <a:pt x="3670212" y="2755812"/>
                  <a:pt x="3695045" y="2763969"/>
                  <a:pt x="3720662" y="2768424"/>
                </a:cubicBezTo>
                <a:cubicBezTo>
                  <a:pt x="3743537" y="2772402"/>
                  <a:pt x="3766991" y="2771851"/>
                  <a:pt x="3790030" y="2774731"/>
                </a:cubicBezTo>
                <a:cubicBezTo>
                  <a:pt x="3800666" y="2776061"/>
                  <a:pt x="3810901" y="2779915"/>
                  <a:pt x="3821561" y="2781037"/>
                </a:cubicBezTo>
                <a:cubicBezTo>
                  <a:pt x="3850903" y="2784126"/>
                  <a:pt x="3880419" y="2785241"/>
                  <a:pt x="3909848" y="2787343"/>
                </a:cubicBezTo>
                <a:cubicBezTo>
                  <a:pt x="3924563" y="2791547"/>
                  <a:pt x="3938829" y="2797888"/>
                  <a:pt x="3953992" y="2799956"/>
                </a:cubicBezTo>
                <a:cubicBezTo>
                  <a:pt x="3985303" y="2804226"/>
                  <a:pt x="4017077" y="2803838"/>
                  <a:pt x="4048585" y="2806262"/>
                </a:cubicBezTo>
                <a:cubicBezTo>
                  <a:pt x="4071735" y="2808043"/>
                  <a:pt x="4094830" y="2810466"/>
                  <a:pt x="4117953" y="2812568"/>
                </a:cubicBezTo>
                <a:lnTo>
                  <a:pt x="4338670" y="2806262"/>
                </a:lnTo>
                <a:cubicBezTo>
                  <a:pt x="4376539" y="2804833"/>
                  <a:pt x="4414390" y="2802756"/>
                  <a:pt x="4452182" y="2799956"/>
                </a:cubicBezTo>
                <a:cubicBezTo>
                  <a:pt x="4471165" y="2798550"/>
                  <a:pt x="4489910" y="2794156"/>
                  <a:pt x="4508938" y="2793649"/>
                </a:cubicBezTo>
                <a:cubicBezTo>
                  <a:pt x="4647641" y="2789950"/>
                  <a:pt x="4786411" y="2789445"/>
                  <a:pt x="4925147" y="2787343"/>
                </a:cubicBezTo>
                <a:cubicBezTo>
                  <a:pt x="4952438" y="2784311"/>
                  <a:pt x="4985828" y="2782260"/>
                  <a:pt x="5013434" y="2774731"/>
                </a:cubicBezTo>
                <a:cubicBezTo>
                  <a:pt x="5089612" y="2753955"/>
                  <a:pt x="5011011" y="2767869"/>
                  <a:pt x="5095415" y="2755812"/>
                </a:cubicBezTo>
                <a:cubicBezTo>
                  <a:pt x="5178489" y="2728121"/>
                  <a:pt x="5088297" y="2755999"/>
                  <a:pt x="5171090" y="2736893"/>
                </a:cubicBezTo>
                <a:cubicBezTo>
                  <a:pt x="5282039" y="2711289"/>
                  <a:pt x="5132284" y="2737056"/>
                  <a:pt x="5284601" y="2711669"/>
                </a:cubicBezTo>
                <a:cubicBezTo>
                  <a:pt x="5299263" y="2709225"/>
                  <a:pt x="5314211" y="2708477"/>
                  <a:pt x="5328745" y="2705362"/>
                </a:cubicBezTo>
                <a:cubicBezTo>
                  <a:pt x="5343708" y="2702155"/>
                  <a:pt x="5358070" y="2696574"/>
                  <a:pt x="5372888" y="2692750"/>
                </a:cubicBezTo>
                <a:cubicBezTo>
                  <a:pt x="5423241" y="2679756"/>
                  <a:pt x="5475546" y="2673172"/>
                  <a:pt x="5524237" y="2654913"/>
                </a:cubicBezTo>
                <a:lnTo>
                  <a:pt x="5574687" y="2635994"/>
                </a:lnTo>
                <a:cubicBezTo>
                  <a:pt x="5580934" y="2633722"/>
                  <a:pt x="5587433" y="2632157"/>
                  <a:pt x="5593605" y="2629688"/>
                </a:cubicBezTo>
                <a:cubicBezTo>
                  <a:pt x="5608469" y="2623742"/>
                  <a:pt x="5622561" y="2615832"/>
                  <a:pt x="5637749" y="2610769"/>
                </a:cubicBezTo>
                <a:cubicBezTo>
                  <a:pt x="5654193" y="2605288"/>
                  <a:pt x="5671449" y="2602623"/>
                  <a:pt x="5688198" y="2598157"/>
                </a:cubicBezTo>
                <a:cubicBezTo>
                  <a:pt x="5702985" y="2594214"/>
                  <a:pt x="5717627" y="2589748"/>
                  <a:pt x="5732342" y="2585544"/>
                </a:cubicBezTo>
                <a:cubicBezTo>
                  <a:pt x="5742852" y="2579238"/>
                  <a:pt x="5752672" y="2571604"/>
                  <a:pt x="5763873" y="2566626"/>
                </a:cubicBezTo>
                <a:cubicBezTo>
                  <a:pt x="5771793" y="2563106"/>
                  <a:pt x="5780953" y="2563282"/>
                  <a:pt x="5789098" y="2560320"/>
                </a:cubicBezTo>
                <a:cubicBezTo>
                  <a:pt x="5793527" y="2558709"/>
                  <a:pt x="5847317" y="2536222"/>
                  <a:pt x="5858466" y="2528789"/>
                </a:cubicBezTo>
                <a:cubicBezTo>
                  <a:pt x="5875956" y="2517129"/>
                  <a:pt x="5892254" y="2503768"/>
                  <a:pt x="5908916" y="2490951"/>
                </a:cubicBezTo>
                <a:cubicBezTo>
                  <a:pt x="5919584" y="2482745"/>
                  <a:pt x="5929248" y="2473193"/>
                  <a:pt x="5940447" y="2465727"/>
                </a:cubicBezTo>
                <a:cubicBezTo>
                  <a:pt x="5946753" y="2461523"/>
                  <a:pt x="5954006" y="2458473"/>
                  <a:pt x="5959365" y="2453114"/>
                </a:cubicBezTo>
                <a:cubicBezTo>
                  <a:pt x="5999757" y="2412721"/>
                  <a:pt x="5966381" y="2427652"/>
                  <a:pt x="6003509" y="2415277"/>
                </a:cubicBezTo>
                <a:cubicBezTo>
                  <a:pt x="6018388" y="2370639"/>
                  <a:pt x="5996198" y="2425246"/>
                  <a:pt x="6035040" y="2377440"/>
                </a:cubicBezTo>
                <a:cubicBezTo>
                  <a:pt x="6055999" y="2351645"/>
                  <a:pt x="6069715" y="2320301"/>
                  <a:pt x="6091796" y="2295459"/>
                </a:cubicBezTo>
                <a:cubicBezTo>
                  <a:pt x="6108612" y="2276540"/>
                  <a:pt x="6125021" y="2257252"/>
                  <a:pt x="6142245" y="2238703"/>
                </a:cubicBezTo>
                <a:cubicBezTo>
                  <a:pt x="6152359" y="2227811"/>
                  <a:pt x="6164364" y="2218676"/>
                  <a:pt x="6173776" y="2207172"/>
                </a:cubicBezTo>
                <a:cubicBezTo>
                  <a:pt x="6183375" y="2195440"/>
                  <a:pt x="6190085" y="2181594"/>
                  <a:pt x="6199001" y="2169335"/>
                </a:cubicBezTo>
                <a:cubicBezTo>
                  <a:pt x="6243530" y="2108108"/>
                  <a:pt x="6204217" y="2165353"/>
                  <a:pt x="6249451" y="2112579"/>
                </a:cubicBezTo>
                <a:cubicBezTo>
                  <a:pt x="6254383" y="2106824"/>
                  <a:pt x="6256965" y="2099268"/>
                  <a:pt x="6262063" y="2093660"/>
                </a:cubicBezTo>
                <a:cubicBezTo>
                  <a:pt x="6278061" y="2076063"/>
                  <a:pt x="6301877" y="2064482"/>
                  <a:pt x="6312513" y="2043211"/>
                </a:cubicBezTo>
                <a:cubicBezTo>
                  <a:pt x="6318819" y="2030598"/>
                  <a:pt x="6323345" y="2016925"/>
                  <a:pt x="6331432" y="2005373"/>
                </a:cubicBezTo>
                <a:cubicBezTo>
                  <a:pt x="6338251" y="1995632"/>
                  <a:pt x="6349624" y="1989738"/>
                  <a:pt x="6356656" y="1980149"/>
                </a:cubicBezTo>
                <a:cubicBezTo>
                  <a:pt x="6372864" y="1958047"/>
                  <a:pt x="6388543" y="1935294"/>
                  <a:pt x="6400800" y="1910780"/>
                </a:cubicBezTo>
                <a:cubicBezTo>
                  <a:pt x="6409208" y="1893964"/>
                  <a:pt x="6420080" y="1878168"/>
                  <a:pt x="6426025" y="1860331"/>
                </a:cubicBezTo>
                <a:cubicBezTo>
                  <a:pt x="6430229" y="1847718"/>
                  <a:pt x="6433400" y="1834713"/>
                  <a:pt x="6438637" y="1822493"/>
                </a:cubicBezTo>
                <a:cubicBezTo>
                  <a:pt x="6446043" y="1805212"/>
                  <a:pt x="6459302" y="1790284"/>
                  <a:pt x="6463862" y="1772044"/>
                </a:cubicBezTo>
                <a:cubicBezTo>
                  <a:pt x="6465227" y="1766585"/>
                  <a:pt x="6472454" y="1734936"/>
                  <a:pt x="6476474" y="1727900"/>
                </a:cubicBezTo>
                <a:cubicBezTo>
                  <a:pt x="6481689" y="1718775"/>
                  <a:pt x="6489087" y="1711084"/>
                  <a:pt x="6495393" y="1702676"/>
                </a:cubicBezTo>
                <a:cubicBezTo>
                  <a:pt x="6497495" y="1696370"/>
                  <a:pt x="6499080" y="1689867"/>
                  <a:pt x="6501699" y="1683757"/>
                </a:cubicBezTo>
                <a:cubicBezTo>
                  <a:pt x="6505402" y="1675116"/>
                  <a:pt x="6511011" y="1667334"/>
                  <a:pt x="6514312" y="1658532"/>
                </a:cubicBezTo>
                <a:cubicBezTo>
                  <a:pt x="6532024" y="1611301"/>
                  <a:pt x="6504677" y="1654562"/>
                  <a:pt x="6539536" y="1608082"/>
                </a:cubicBezTo>
                <a:cubicBezTo>
                  <a:pt x="6552270" y="1518958"/>
                  <a:pt x="6537603" y="1610804"/>
                  <a:pt x="6558455" y="1513489"/>
                </a:cubicBezTo>
                <a:cubicBezTo>
                  <a:pt x="6573739" y="1442163"/>
                  <a:pt x="6553655" y="1508967"/>
                  <a:pt x="6577374" y="1437815"/>
                </a:cubicBezTo>
                <a:cubicBezTo>
                  <a:pt x="6579476" y="1425203"/>
                  <a:pt x="6581172" y="1412516"/>
                  <a:pt x="6583680" y="1399978"/>
                </a:cubicBezTo>
                <a:cubicBezTo>
                  <a:pt x="6585380" y="1391479"/>
                  <a:pt x="6588436" y="1383280"/>
                  <a:pt x="6589986" y="1374753"/>
                </a:cubicBezTo>
                <a:cubicBezTo>
                  <a:pt x="6592645" y="1360129"/>
                  <a:pt x="6594190" y="1345324"/>
                  <a:pt x="6596292" y="1330609"/>
                </a:cubicBezTo>
                <a:cubicBezTo>
                  <a:pt x="6592088" y="1217097"/>
                  <a:pt x="6589547" y="1103512"/>
                  <a:pt x="6583680" y="990074"/>
                </a:cubicBezTo>
                <a:cubicBezTo>
                  <a:pt x="6583232" y="981418"/>
                  <a:pt x="6579074" y="973348"/>
                  <a:pt x="6577374" y="964849"/>
                </a:cubicBezTo>
                <a:cubicBezTo>
                  <a:pt x="6574866" y="952311"/>
                  <a:pt x="6574741" y="939259"/>
                  <a:pt x="6571067" y="927012"/>
                </a:cubicBezTo>
                <a:cubicBezTo>
                  <a:pt x="6568366" y="918008"/>
                  <a:pt x="6561830" y="910561"/>
                  <a:pt x="6558455" y="901787"/>
                </a:cubicBezTo>
                <a:cubicBezTo>
                  <a:pt x="6551296" y="883174"/>
                  <a:pt x="6545842" y="863950"/>
                  <a:pt x="6539536" y="845031"/>
                </a:cubicBezTo>
                <a:cubicBezTo>
                  <a:pt x="6527400" y="760077"/>
                  <a:pt x="6537826" y="811042"/>
                  <a:pt x="6489087" y="681070"/>
                </a:cubicBezTo>
                <a:cubicBezTo>
                  <a:pt x="6485112" y="670471"/>
                  <a:pt x="6480538" y="660105"/>
                  <a:pt x="6476474" y="649539"/>
                </a:cubicBezTo>
                <a:cubicBezTo>
                  <a:pt x="6470027" y="632776"/>
                  <a:pt x="6465588" y="615153"/>
                  <a:pt x="6457556" y="599089"/>
                </a:cubicBezTo>
                <a:cubicBezTo>
                  <a:pt x="6449148" y="582273"/>
                  <a:pt x="6443612" y="563681"/>
                  <a:pt x="6432331" y="548640"/>
                </a:cubicBezTo>
                <a:cubicBezTo>
                  <a:pt x="6425300" y="539266"/>
                  <a:pt x="6407390" y="516358"/>
                  <a:pt x="6400800" y="504496"/>
                </a:cubicBezTo>
                <a:cubicBezTo>
                  <a:pt x="6393952" y="492169"/>
                  <a:pt x="6389703" y="478392"/>
                  <a:pt x="6381881" y="466659"/>
                </a:cubicBezTo>
                <a:cubicBezTo>
                  <a:pt x="6372774" y="452999"/>
                  <a:pt x="6361161" y="441178"/>
                  <a:pt x="6350350" y="428822"/>
                </a:cubicBezTo>
                <a:cubicBezTo>
                  <a:pt x="6346435" y="424347"/>
                  <a:pt x="6340953" y="421210"/>
                  <a:pt x="6337738" y="416209"/>
                </a:cubicBezTo>
                <a:cubicBezTo>
                  <a:pt x="6308841" y="371259"/>
                  <a:pt x="6297914" y="342090"/>
                  <a:pt x="6268370" y="302698"/>
                </a:cubicBezTo>
                <a:cubicBezTo>
                  <a:pt x="6198502" y="209540"/>
                  <a:pt x="6266923" y="308239"/>
                  <a:pt x="6217920" y="239636"/>
                </a:cubicBezTo>
                <a:cubicBezTo>
                  <a:pt x="6213515" y="233468"/>
                  <a:pt x="6210298" y="226421"/>
                  <a:pt x="6205307" y="220717"/>
                </a:cubicBezTo>
                <a:cubicBezTo>
                  <a:pt x="6195519" y="209531"/>
                  <a:pt x="6182021" y="201554"/>
                  <a:pt x="6173776" y="189186"/>
                </a:cubicBezTo>
                <a:cubicBezTo>
                  <a:pt x="6158556" y="166355"/>
                  <a:pt x="6162759" y="168111"/>
                  <a:pt x="6135939" y="151349"/>
                </a:cubicBezTo>
                <a:cubicBezTo>
                  <a:pt x="6106418" y="132898"/>
                  <a:pt x="6110276" y="140444"/>
                  <a:pt x="6072877" y="132430"/>
                </a:cubicBezTo>
                <a:cubicBezTo>
                  <a:pt x="6053520" y="128282"/>
                  <a:pt x="6005132" y="116335"/>
                  <a:pt x="5984590" y="107205"/>
                </a:cubicBezTo>
                <a:cubicBezTo>
                  <a:pt x="5977664" y="104127"/>
                  <a:pt x="5972598" y="97671"/>
                  <a:pt x="5965672" y="94593"/>
                </a:cubicBezTo>
                <a:cubicBezTo>
                  <a:pt x="5888050" y="60094"/>
                  <a:pt x="5961306" y="97685"/>
                  <a:pt x="5902610" y="75674"/>
                </a:cubicBezTo>
                <a:cubicBezTo>
                  <a:pt x="5893808" y="72373"/>
                  <a:pt x="5885975" y="66880"/>
                  <a:pt x="5877385" y="63062"/>
                </a:cubicBezTo>
                <a:cubicBezTo>
                  <a:pt x="5867041" y="58464"/>
                  <a:pt x="5856159" y="55133"/>
                  <a:pt x="5845854" y="50449"/>
                </a:cubicBezTo>
                <a:cubicBezTo>
                  <a:pt x="5809627" y="33983"/>
                  <a:pt x="5817831" y="33434"/>
                  <a:pt x="5789098" y="25224"/>
                </a:cubicBezTo>
                <a:cubicBezTo>
                  <a:pt x="5780764" y="22843"/>
                  <a:pt x="5772531" y="19306"/>
                  <a:pt x="5763873" y="18918"/>
                </a:cubicBezTo>
                <a:cubicBezTo>
                  <a:pt x="5631509" y="12991"/>
                  <a:pt x="5498986" y="11271"/>
                  <a:pt x="5366582" y="6306"/>
                </a:cubicBezTo>
                <a:cubicBezTo>
                  <a:pt x="5330810" y="4965"/>
                  <a:pt x="5295111" y="2102"/>
                  <a:pt x="5259376" y="0"/>
                </a:cubicBezTo>
                <a:cubicBezTo>
                  <a:pt x="5145864" y="4204"/>
                  <a:pt x="5032025" y="3020"/>
                  <a:pt x="4918841" y="12612"/>
                </a:cubicBezTo>
                <a:cubicBezTo>
                  <a:pt x="4906628" y="13647"/>
                  <a:pt x="4898511" y="26553"/>
                  <a:pt x="4887310" y="31531"/>
                </a:cubicBezTo>
                <a:cubicBezTo>
                  <a:pt x="4879390" y="35051"/>
                  <a:pt x="4870369" y="35288"/>
                  <a:pt x="4862085" y="37837"/>
                </a:cubicBezTo>
                <a:cubicBezTo>
                  <a:pt x="4843025" y="43702"/>
                  <a:pt x="4824676" y="51920"/>
                  <a:pt x="4805330" y="56756"/>
                </a:cubicBezTo>
                <a:cubicBezTo>
                  <a:pt x="4785453" y="61725"/>
                  <a:pt x="4779279" y="62583"/>
                  <a:pt x="4761186" y="69368"/>
                </a:cubicBezTo>
                <a:cubicBezTo>
                  <a:pt x="4750587" y="73343"/>
                  <a:pt x="4740498" y="78727"/>
                  <a:pt x="4729655" y="81980"/>
                </a:cubicBezTo>
                <a:cubicBezTo>
                  <a:pt x="4719389" y="85060"/>
                  <a:pt x="4708587" y="85962"/>
                  <a:pt x="4698124" y="88287"/>
                </a:cubicBezTo>
                <a:cubicBezTo>
                  <a:pt x="4673922" y="93665"/>
                  <a:pt x="4659768" y="98221"/>
                  <a:pt x="4635062" y="107205"/>
                </a:cubicBezTo>
                <a:cubicBezTo>
                  <a:pt x="4624424" y="111074"/>
                  <a:pt x="4614169" y="115949"/>
                  <a:pt x="4603531" y="119818"/>
                </a:cubicBezTo>
                <a:cubicBezTo>
                  <a:pt x="4558204" y="136301"/>
                  <a:pt x="4578114" y="128469"/>
                  <a:pt x="4540469" y="138736"/>
                </a:cubicBezTo>
                <a:cubicBezTo>
                  <a:pt x="4525705" y="142763"/>
                  <a:pt x="4511488" y="149281"/>
                  <a:pt x="4496325" y="151349"/>
                </a:cubicBezTo>
                <a:cubicBezTo>
                  <a:pt x="4465014" y="155619"/>
                  <a:pt x="4433263" y="155553"/>
                  <a:pt x="4401732" y="157655"/>
                </a:cubicBezTo>
                <a:lnTo>
                  <a:pt x="4363895" y="170267"/>
                </a:lnTo>
                <a:cubicBezTo>
                  <a:pt x="4357589" y="172369"/>
                  <a:pt x="4351425" y="174961"/>
                  <a:pt x="4344976" y="176573"/>
                </a:cubicBezTo>
                <a:lnTo>
                  <a:pt x="4294527" y="189186"/>
                </a:lnTo>
                <a:cubicBezTo>
                  <a:pt x="4286119" y="191288"/>
                  <a:pt x="4277417" y="192449"/>
                  <a:pt x="4269302" y="195492"/>
                </a:cubicBezTo>
                <a:cubicBezTo>
                  <a:pt x="4252485" y="201798"/>
                  <a:pt x="4235159" y="206885"/>
                  <a:pt x="4218852" y="214411"/>
                </a:cubicBezTo>
                <a:cubicBezTo>
                  <a:pt x="4207723" y="219547"/>
                  <a:pt x="4198036" y="227377"/>
                  <a:pt x="4187321" y="233329"/>
                </a:cubicBezTo>
                <a:cubicBezTo>
                  <a:pt x="4179103" y="237894"/>
                  <a:pt x="4169825" y="240591"/>
                  <a:pt x="4162096" y="245942"/>
                </a:cubicBezTo>
                <a:cubicBezTo>
                  <a:pt x="4142391" y="259584"/>
                  <a:pt x="4124668" y="275912"/>
                  <a:pt x="4105341" y="290085"/>
                </a:cubicBezTo>
                <a:cubicBezTo>
                  <a:pt x="4101429" y="292954"/>
                  <a:pt x="4050043" y="325758"/>
                  <a:pt x="4042278" y="334229"/>
                </a:cubicBezTo>
                <a:cubicBezTo>
                  <a:pt x="3971075" y="411905"/>
                  <a:pt x="4025163" y="372965"/>
                  <a:pt x="3979216" y="403597"/>
                </a:cubicBezTo>
                <a:cubicBezTo>
                  <a:pt x="3971244" y="415555"/>
                  <a:pt x="3947082" y="453316"/>
                  <a:pt x="3935073" y="466659"/>
                </a:cubicBezTo>
                <a:cubicBezTo>
                  <a:pt x="3923141" y="479917"/>
                  <a:pt x="3909848" y="491884"/>
                  <a:pt x="3897236" y="504496"/>
                </a:cubicBezTo>
                <a:cubicBezTo>
                  <a:pt x="3893032" y="508700"/>
                  <a:pt x="3888190" y="512352"/>
                  <a:pt x="3884623" y="517109"/>
                </a:cubicBezTo>
                <a:cubicBezTo>
                  <a:pt x="3878317" y="525517"/>
                  <a:pt x="3873779" y="535605"/>
                  <a:pt x="3865705" y="542333"/>
                </a:cubicBezTo>
                <a:cubicBezTo>
                  <a:pt x="3860598" y="546589"/>
                  <a:pt x="3853092" y="546538"/>
                  <a:pt x="3846786" y="548640"/>
                </a:cubicBezTo>
                <a:cubicBezTo>
                  <a:pt x="3838378" y="559150"/>
                  <a:pt x="3831566" y="571167"/>
                  <a:pt x="3821561" y="580171"/>
                </a:cubicBezTo>
                <a:cubicBezTo>
                  <a:pt x="3810294" y="590311"/>
                  <a:pt x="3783724" y="605396"/>
                  <a:pt x="3783724" y="605396"/>
                </a:cubicBezTo>
                <a:cubicBezTo>
                  <a:pt x="3812100" y="506075"/>
                  <a:pt x="3776528" y="626979"/>
                  <a:pt x="3827867" y="472965"/>
                </a:cubicBezTo>
                <a:cubicBezTo>
                  <a:pt x="3836367" y="447465"/>
                  <a:pt x="3832977" y="443719"/>
                  <a:pt x="3840480" y="416209"/>
                </a:cubicBezTo>
                <a:cubicBezTo>
                  <a:pt x="3843978" y="403383"/>
                  <a:pt x="3849594" y="391198"/>
                  <a:pt x="3853092" y="378372"/>
                </a:cubicBezTo>
                <a:cubicBezTo>
                  <a:pt x="3855912" y="368031"/>
                  <a:pt x="3857073" y="357304"/>
                  <a:pt x="3859398" y="346841"/>
                </a:cubicBezTo>
                <a:cubicBezTo>
                  <a:pt x="3861278" y="338380"/>
                  <a:pt x="3863603" y="330024"/>
                  <a:pt x="3865705" y="321616"/>
                </a:cubicBezTo>
                <a:cubicBezTo>
                  <a:pt x="3860196" y="371194"/>
                  <a:pt x="3862015" y="369747"/>
                  <a:pt x="3853092" y="409903"/>
                </a:cubicBezTo>
                <a:cubicBezTo>
                  <a:pt x="3851212" y="418364"/>
                  <a:pt x="3851086" y="427603"/>
                  <a:pt x="3846786" y="435128"/>
                </a:cubicBezTo>
                <a:cubicBezTo>
                  <a:pt x="3842361" y="442871"/>
                  <a:pt x="3834173" y="447741"/>
                  <a:pt x="3827867" y="454047"/>
                </a:cubicBezTo>
                <a:cubicBezTo>
                  <a:pt x="3823663" y="470863"/>
                  <a:pt x="3819153" y="487606"/>
                  <a:pt x="3815255" y="504496"/>
                </a:cubicBezTo>
                <a:cubicBezTo>
                  <a:pt x="3791234" y="608589"/>
                  <a:pt x="3824499" y="473826"/>
                  <a:pt x="3802643" y="561252"/>
                </a:cubicBezTo>
                <a:cubicBezTo>
                  <a:pt x="3806847" y="584375"/>
                  <a:pt x="3804745" y="609599"/>
                  <a:pt x="3815255" y="630620"/>
                </a:cubicBezTo>
                <a:cubicBezTo>
                  <a:pt x="3818228" y="636566"/>
                  <a:pt x="3828228" y="627287"/>
                  <a:pt x="3834174" y="624314"/>
                </a:cubicBezTo>
                <a:cubicBezTo>
                  <a:pt x="3889420" y="596692"/>
                  <a:pt x="3840314" y="609628"/>
                  <a:pt x="3903542" y="599089"/>
                </a:cubicBezTo>
                <a:cubicBezTo>
                  <a:pt x="3916154" y="592783"/>
                  <a:pt x="3928127" y="584990"/>
                  <a:pt x="3941379" y="580171"/>
                </a:cubicBezTo>
                <a:cubicBezTo>
                  <a:pt x="3951452" y="576508"/>
                  <a:pt x="3962274" y="575194"/>
                  <a:pt x="3972910" y="573864"/>
                </a:cubicBezTo>
                <a:cubicBezTo>
                  <a:pt x="4050758" y="564132"/>
                  <a:pt x="4066648" y="567558"/>
                  <a:pt x="4155790" y="567558"/>
                </a:cubicBezTo>
              </a:path>
            </a:pathLst>
          </a:custGeom>
          <a:noFill/>
          <a:ln w="762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8754" tIns="49376" rIns="98754" bIns="49376" numCol="1" spcCol="38100" rtlCol="0" anchor="t">
            <a:noAutofit/>
          </a:bodyPr>
          <a:lstStyle/>
          <a:p>
            <a:pPr defTabSz="987552" latinLnBrk="1"/>
            <a:endParaRPr lang="en-ZA" sz="1944"/>
          </a:p>
        </p:txBody>
      </p:sp>
    </p:spTree>
    <p:extLst>
      <p:ext uri="{BB962C8B-B14F-4D97-AF65-F5344CB8AC3E}">
        <p14:creationId xmlns:p14="http://schemas.microsoft.com/office/powerpoint/2010/main" val="167525231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erKAT_astro_3_sarel_photowise (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5777" y="651511"/>
            <a:ext cx="14362306" cy="5591501"/>
          </a:xfrm>
          <a:prstGeom prst="rect">
            <a:avLst/>
          </a:prstGeom>
        </p:spPr>
      </p:pic>
      <p:sp>
        <p:nvSpPr>
          <p:cNvPr id="3" name="Text Placeholder 2"/>
          <p:cNvSpPr>
            <a:spLocks noGrp="1"/>
          </p:cNvSpPr>
          <p:nvPr>
            <p:ph type="body" idx="1"/>
          </p:nvPr>
        </p:nvSpPr>
        <p:spPr>
          <a:xfrm>
            <a:off x="888691" y="1394859"/>
            <a:ext cx="10419389" cy="3699743"/>
          </a:xfrm>
        </p:spPr>
        <p:txBody>
          <a:bodyPr/>
          <a:lstStyle/>
          <a:p>
            <a:r>
              <a:rPr lang="en-US" dirty="0">
                <a:solidFill>
                  <a:schemeClr val="bg1"/>
                </a:solidFill>
              </a:rPr>
              <a:t>Research infrastructures should </a:t>
            </a:r>
            <a:r>
              <a:rPr lang="en-US" dirty="0" err="1">
                <a:solidFill>
                  <a:schemeClr val="bg1"/>
                </a:solidFill>
              </a:rPr>
              <a:t>recognise</a:t>
            </a:r>
            <a:r>
              <a:rPr lang="en-US" dirty="0">
                <a:solidFill>
                  <a:schemeClr val="bg1"/>
                </a:solidFill>
              </a:rPr>
              <a:t> the need to own a ‘social license to operate’, and understand their value proposition to a broader sector of society</a:t>
            </a:r>
          </a:p>
          <a:p>
            <a:r>
              <a:rPr lang="en-US" dirty="0">
                <a:solidFill>
                  <a:schemeClr val="bg1"/>
                </a:solidFill>
              </a:rPr>
              <a:t>Research infrastructures shoulder </a:t>
            </a:r>
            <a:r>
              <a:rPr lang="en-US" dirty="0" err="1">
                <a:solidFill>
                  <a:schemeClr val="bg1"/>
                </a:solidFill>
              </a:rPr>
              <a:t>recognise</a:t>
            </a:r>
            <a:r>
              <a:rPr lang="en-US" dirty="0">
                <a:solidFill>
                  <a:schemeClr val="bg1"/>
                </a:solidFill>
              </a:rPr>
              <a:t> the gaps in the knowledge value chain in which they participate, and implement strategies to ‘fill the gap’ in coordination with other actors, or internally</a:t>
            </a:r>
          </a:p>
        </p:txBody>
      </p:sp>
      <p:sp>
        <p:nvSpPr>
          <p:cNvPr id="2" name="Title 1"/>
          <p:cNvSpPr>
            <a:spLocks noGrp="1"/>
          </p:cNvSpPr>
          <p:nvPr>
            <p:ph type="title"/>
          </p:nvPr>
        </p:nvSpPr>
        <p:spPr>
          <a:xfrm>
            <a:off x="1363980" y="671516"/>
            <a:ext cx="9464040" cy="651784"/>
          </a:xfrm>
        </p:spPr>
        <p:txBody>
          <a:bodyPr>
            <a:normAutofit fontScale="90000"/>
          </a:bodyPr>
          <a:lstStyle/>
          <a:p>
            <a:pPr algn="ctr"/>
            <a:r>
              <a:rPr lang="en-US" dirty="0">
                <a:solidFill>
                  <a:schemeClr val="bg1"/>
                </a:solidFill>
              </a:rPr>
              <a:t>Summary</a:t>
            </a:r>
          </a:p>
        </p:txBody>
      </p:sp>
      <p:sp>
        <p:nvSpPr>
          <p:cNvPr id="7" name="Text Placeholder 2"/>
          <p:cNvSpPr txBox="1">
            <a:spLocks/>
          </p:cNvSpPr>
          <p:nvPr/>
        </p:nvSpPr>
        <p:spPr>
          <a:xfrm>
            <a:off x="1587014" y="5602690"/>
            <a:ext cx="9464040" cy="579649"/>
          </a:xfrm>
          <a:prstGeom prst="rect">
            <a:avLst/>
          </a:prstGeom>
        </p:spPr>
        <p:txBody>
          <a:bodyPr vert="horz" lIns="82296" tIns="41148" rIns="82296" bIns="41148"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20" dirty="0">
                <a:solidFill>
                  <a:schemeClr val="bg1"/>
                </a:solidFill>
              </a:rPr>
              <a:t>Dr. Adrian </a:t>
            </a:r>
            <a:r>
              <a:rPr lang="en-US" sz="1620" dirty="0" err="1">
                <a:solidFill>
                  <a:schemeClr val="bg1"/>
                </a:solidFill>
              </a:rPr>
              <a:t>Tiplady</a:t>
            </a:r>
            <a:endParaRPr lang="en-US" sz="1620" dirty="0">
              <a:solidFill>
                <a:schemeClr val="bg1"/>
              </a:solidFill>
            </a:endParaRPr>
          </a:p>
          <a:p>
            <a:pPr marL="0" indent="0" algn="ctr">
              <a:buNone/>
            </a:pPr>
            <a:r>
              <a:rPr lang="en-US" sz="1620" dirty="0">
                <a:solidFill>
                  <a:schemeClr val="bg1"/>
                </a:solidFill>
              </a:rPr>
              <a:t>atiplady@ska.ac.za</a:t>
            </a:r>
          </a:p>
        </p:txBody>
      </p:sp>
    </p:spTree>
    <p:extLst>
      <p:ext uri="{BB962C8B-B14F-4D97-AF65-F5344CB8AC3E}">
        <p14:creationId xmlns:p14="http://schemas.microsoft.com/office/powerpoint/2010/main" val="1153161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br>
              <a:rPr lang="nl-NL" sz="3600" dirty="0">
                <a:latin typeface="Garamond" panose="02020404030301010803" pitchFamily="18" charset="0"/>
              </a:rPr>
            </a:br>
            <a:br>
              <a:rPr lang="nl-NL" sz="3600" dirty="0">
                <a:latin typeface="Garamond" panose="02020404030301010803" pitchFamily="18" charset="0"/>
              </a:rPr>
            </a:br>
            <a:r>
              <a:rPr lang="en-US" sz="3200" b="1" dirty="0">
                <a:solidFill>
                  <a:srgbClr val="820000"/>
                </a:solidFill>
                <a:latin typeface="Garamond" panose="02020404030301010803" pitchFamily="18" charset="0"/>
              </a:rPr>
              <a:t>Zeblon Vilakazi </a:t>
            </a:r>
            <a:endParaRPr lang="nl-NL" sz="2900" b="1" dirty="0">
              <a:solidFill>
                <a:srgbClr val="820000"/>
              </a:solidFill>
              <a:latin typeface="Garamond" panose="02020404030301010803" pitchFamily="18" charset="0"/>
            </a:endParaRPr>
          </a:p>
          <a:p>
            <a:pPr algn="ctr">
              <a:lnSpc>
                <a:spcPct val="134000"/>
              </a:lnSpc>
              <a:spcAft>
                <a:spcPts val="600"/>
              </a:spcAft>
            </a:pPr>
            <a:r>
              <a:rPr lang="en-AU" sz="2500" i="1" dirty="0">
                <a:latin typeface="Garamond" panose="02020404030301010803" pitchFamily="18" charset="0"/>
              </a:rPr>
              <a:t>Vice Chancellor of Wits University, South Africa </a:t>
            </a:r>
            <a:br>
              <a:rPr lang="nl-NL" sz="3600" dirty="0">
                <a:latin typeface="Garamond" panose="02020404030301010803" pitchFamily="18" charset="0"/>
              </a:rPr>
            </a:br>
            <a:endParaRPr lang="nl-NL" sz="3600" dirty="0">
              <a:latin typeface="Garamond" panose="02020404030301010803" pitchFamily="18" charset="0"/>
            </a:endParaRP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#IOS21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p:txBody>
      </p:sp>
    </p:spTree>
    <p:extLst>
      <p:ext uri="{BB962C8B-B14F-4D97-AF65-F5344CB8AC3E}">
        <p14:creationId xmlns:p14="http://schemas.microsoft.com/office/powerpoint/2010/main" val="28399814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8576" y="474726"/>
            <a:ext cx="3890759" cy="5729478"/>
          </a:xfrm>
          <a:prstGeom prst="rect">
            <a:avLst/>
          </a:prstGeom>
          <a:blipFill>
            <a:blip r:embed="rId3" cstate="print"/>
            <a:stretch>
              <a:fillRect/>
            </a:stretch>
          </a:blipFill>
        </p:spPr>
        <p:txBody>
          <a:bodyPr wrap="square" lIns="0" tIns="0" rIns="0" bIns="0" rtlCol="0"/>
          <a:lstStyle/>
          <a:p>
            <a:endParaRPr/>
          </a:p>
        </p:txBody>
      </p:sp>
      <p:grpSp>
        <p:nvGrpSpPr>
          <p:cNvPr id="3" name="object 3"/>
          <p:cNvGrpSpPr/>
          <p:nvPr/>
        </p:nvGrpSpPr>
        <p:grpSpPr>
          <a:xfrm>
            <a:off x="5849683" y="1312735"/>
            <a:ext cx="5098415" cy="4116070"/>
            <a:chOff x="5849683" y="1312735"/>
            <a:chExt cx="5098415" cy="4116070"/>
          </a:xfrm>
        </p:grpSpPr>
        <p:sp>
          <p:nvSpPr>
            <p:cNvPr id="4" name="object 4"/>
            <p:cNvSpPr/>
            <p:nvPr/>
          </p:nvSpPr>
          <p:spPr>
            <a:xfrm>
              <a:off x="6193155" y="1505330"/>
              <a:ext cx="4062729" cy="3417570"/>
            </a:xfrm>
            <a:custGeom>
              <a:avLst/>
              <a:gdLst/>
              <a:ahLst/>
              <a:cxnLst/>
              <a:rect l="l" t="t" r="r" b="b"/>
              <a:pathLst>
                <a:path w="4062729" h="3417570">
                  <a:moveTo>
                    <a:pt x="0" y="3417570"/>
                  </a:moveTo>
                  <a:lnTo>
                    <a:pt x="53598" y="3416331"/>
                  </a:lnTo>
                  <a:lnTo>
                    <a:pt x="107353" y="3414601"/>
                  </a:lnTo>
                  <a:lnTo>
                    <a:pt x="161243" y="3412384"/>
                  </a:lnTo>
                  <a:lnTo>
                    <a:pt x="215245" y="3409687"/>
                  </a:lnTo>
                  <a:lnTo>
                    <a:pt x="269337" y="3406514"/>
                  </a:lnTo>
                  <a:lnTo>
                    <a:pt x="323496" y="3402872"/>
                  </a:lnTo>
                  <a:lnTo>
                    <a:pt x="377701" y="3398766"/>
                  </a:lnTo>
                  <a:lnTo>
                    <a:pt x="431928" y="3394201"/>
                  </a:lnTo>
                  <a:lnTo>
                    <a:pt x="486156" y="3389184"/>
                  </a:lnTo>
                  <a:lnTo>
                    <a:pt x="540362" y="3383719"/>
                  </a:lnTo>
                  <a:lnTo>
                    <a:pt x="594524" y="3377812"/>
                  </a:lnTo>
                  <a:lnTo>
                    <a:pt x="648620" y="3371469"/>
                  </a:lnTo>
                  <a:lnTo>
                    <a:pt x="702626" y="3364695"/>
                  </a:lnTo>
                  <a:lnTo>
                    <a:pt x="756522" y="3357496"/>
                  </a:lnTo>
                  <a:lnTo>
                    <a:pt x="810283" y="3349878"/>
                  </a:lnTo>
                  <a:lnTo>
                    <a:pt x="863889" y="3341846"/>
                  </a:lnTo>
                  <a:lnTo>
                    <a:pt x="917316" y="3333405"/>
                  </a:lnTo>
                  <a:lnTo>
                    <a:pt x="970543" y="3324561"/>
                  </a:lnTo>
                  <a:lnTo>
                    <a:pt x="1023546" y="3315320"/>
                  </a:lnTo>
                  <a:lnTo>
                    <a:pt x="1076304" y="3305688"/>
                  </a:lnTo>
                  <a:lnTo>
                    <a:pt x="1128795" y="3295669"/>
                  </a:lnTo>
                  <a:lnTo>
                    <a:pt x="1180995" y="3285270"/>
                  </a:lnTo>
                  <a:lnTo>
                    <a:pt x="1232883" y="3274496"/>
                  </a:lnTo>
                  <a:lnTo>
                    <a:pt x="1284436" y="3263352"/>
                  </a:lnTo>
                  <a:lnTo>
                    <a:pt x="1335632" y="3251844"/>
                  </a:lnTo>
                  <a:lnTo>
                    <a:pt x="1386449" y="3239978"/>
                  </a:lnTo>
                  <a:lnTo>
                    <a:pt x="1436863" y="3227760"/>
                  </a:lnTo>
                  <a:lnTo>
                    <a:pt x="1486854" y="3215194"/>
                  </a:lnTo>
                  <a:lnTo>
                    <a:pt x="1536397" y="3202286"/>
                  </a:lnTo>
                  <a:lnTo>
                    <a:pt x="1585472" y="3189043"/>
                  </a:lnTo>
                  <a:lnTo>
                    <a:pt x="1634056" y="3175468"/>
                  </a:lnTo>
                  <a:lnTo>
                    <a:pt x="1682126" y="3161569"/>
                  </a:lnTo>
                  <a:lnTo>
                    <a:pt x="1729660" y="3147351"/>
                  </a:lnTo>
                  <a:lnTo>
                    <a:pt x="1776635" y="3132819"/>
                  </a:lnTo>
                  <a:lnTo>
                    <a:pt x="1823030" y="3117979"/>
                  </a:lnTo>
                  <a:lnTo>
                    <a:pt x="1868822" y="3102836"/>
                  </a:lnTo>
                  <a:lnTo>
                    <a:pt x="1913989" y="3087395"/>
                  </a:lnTo>
                  <a:lnTo>
                    <a:pt x="1958508" y="3071664"/>
                  </a:lnTo>
                  <a:lnTo>
                    <a:pt x="2002356" y="3055646"/>
                  </a:lnTo>
                  <a:lnTo>
                    <a:pt x="2045513" y="3039348"/>
                  </a:lnTo>
                  <a:lnTo>
                    <a:pt x="2087954" y="3022775"/>
                  </a:lnTo>
                  <a:lnTo>
                    <a:pt x="2129658" y="3005933"/>
                  </a:lnTo>
                  <a:lnTo>
                    <a:pt x="2170603" y="2988827"/>
                  </a:lnTo>
                  <a:lnTo>
                    <a:pt x="2210766" y="2971463"/>
                  </a:lnTo>
                  <a:lnTo>
                    <a:pt x="2250125" y="2953846"/>
                  </a:lnTo>
                  <a:lnTo>
                    <a:pt x="2288657" y="2935983"/>
                  </a:lnTo>
                  <a:lnTo>
                    <a:pt x="2326340" y="2917877"/>
                  </a:lnTo>
                  <a:lnTo>
                    <a:pt x="2363152" y="2899537"/>
                  </a:lnTo>
                  <a:lnTo>
                    <a:pt x="2412258" y="2873787"/>
                  </a:lnTo>
                  <a:lnTo>
                    <a:pt x="2459850" y="2847181"/>
                  </a:lnTo>
                  <a:lnTo>
                    <a:pt x="2505975" y="2819740"/>
                  </a:lnTo>
                  <a:lnTo>
                    <a:pt x="2550682" y="2791491"/>
                  </a:lnTo>
                  <a:lnTo>
                    <a:pt x="2594017" y="2762457"/>
                  </a:lnTo>
                  <a:lnTo>
                    <a:pt x="2636028" y="2732661"/>
                  </a:lnTo>
                  <a:lnTo>
                    <a:pt x="2676762" y="2702128"/>
                  </a:lnTo>
                  <a:lnTo>
                    <a:pt x="2716267" y="2670882"/>
                  </a:lnTo>
                  <a:lnTo>
                    <a:pt x="2754591" y="2638948"/>
                  </a:lnTo>
                  <a:lnTo>
                    <a:pt x="2791779" y="2606348"/>
                  </a:lnTo>
                  <a:lnTo>
                    <a:pt x="2827881" y="2573108"/>
                  </a:lnTo>
                  <a:lnTo>
                    <a:pt x="2862942" y="2539251"/>
                  </a:lnTo>
                  <a:lnTo>
                    <a:pt x="2897012" y="2504801"/>
                  </a:lnTo>
                  <a:lnTo>
                    <a:pt x="2930136" y="2469783"/>
                  </a:lnTo>
                  <a:lnTo>
                    <a:pt x="2962364" y="2434220"/>
                  </a:lnTo>
                  <a:lnTo>
                    <a:pt x="2993741" y="2398137"/>
                  </a:lnTo>
                  <a:lnTo>
                    <a:pt x="3024315" y="2361558"/>
                  </a:lnTo>
                  <a:lnTo>
                    <a:pt x="3054134" y="2324506"/>
                  </a:lnTo>
                  <a:lnTo>
                    <a:pt x="3083245" y="2287006"/>
                  </a:lnTo>
                  <a:lnTo>
                    <a:pt x="3111696" y="2249082"/>
                  </a:lnTo>
                  <a:lnTo>
                    <a:pt x="3139533" y="2210757"/>
                  </a:lnTo>
                  <a:lnTo>
                    <a:pt x="3166805" y="2172057"/>
                  </a:lnTo>
                  <a:lnTo>
                    <a:pt x="3193559" y="2133005"/>
                  </a:lnTo>
                  <a:lnTo>
                    <a:pt x="3219842" y="2093625"/>
                  </a:lnTo>
                  <a:lnTo>
                    <a:pt x="3245701" y="2053941"/>
                  </a:lnTo>
                  <a:lnTo>
                    <a:pt x="3271184" y="2013978"/>
                  </a:lnTo>
                  <a:lnTo>
                    <a:pt x="3296339" y="1973759"/>
                  </a:lnTo>
                  <a:lnTo>
                    <a:pt x="3321212" y="1933308"/>
                  </a:lnTo>
                  <a:lnTo>
                    <a:pt x="3345852" y="1892650"/>
                  </a:lnTo>
                  <a:lnTo>
                    <a:pt x="3370305" y="1851808"/>
                  </a:lnTo>
                  <a:lnTo>
                    <a:pt x="3394619" y="1810807"/>
                  </a:lnTo>
                  <a:lnTo>
                    <a:pt x="3418841" y="1769671"/>
                  </a:lnTo>
                  <a:lnTo>
                    <a:pt x="3443020" y="1728423"/>
                  </a:lnTo>
                  <a:lnTo>
                    <a:pt x="3467201" y="1687089"/>
                  </a:lnTo>
                  <a:lnTo>
                    <a:pt x="3491433" y="1645691"/>
                  </a:lnTo>
                  <a:lnTo>
                    <a:pt x="3700082" y="1184676"/>
                  </a:lnTo>
                  <a:lnTo>
                    <a:pt x="3883017" y="641623"/>
                  </a:lnTo>
                  <a:lnTo>
                    <a:pt x="4012857" y="189180"/>
                  </a:lnTo>
                  <a:lnTo>
                    <a:pt x="4062222" y="0"/>
                  </a:lnTo>
                </a:path>
              </a:pathLst>
            </a:custGeom>
            <a:ln w="19050">
              <a:solidFill>
                <a:srgbClr val="A12449"/>
              </a:solidFill>
            </a:ln>
          </p:spPr>
          <p:txBody>
            <a:bodyPr wrap="square" lIns="0" tIns="0" rIns="0" bIns="0" rtlCol="0"/>
            <a:lstStyle/>
            <a:p>
              <a:endParaRPr/>
            </a:p>
          </p:txBody>
        </p:sp>
        <p:sp>
          <p:nvSpPr>
            <p:cNvPr id="5" name="object 5"/>
            <p:cNvSpPr/>
            <p:nvPr/>
          </p:nvSpPr>
          <p:spPr>
            <a:xfrm>
              <a:off x="6204585" y="3113150"/>
              <a:ext cx="4733925" cy="1170305"/>
            </a:xfrm>
            <a:custGeom>
              <a:avLst/>
              <a:gdLst/>
              <a:ahLst/>
              <a:cxnLst/>
              <a:rect l="l" t="t" r="r" b="b"/>
              <a:pathLst>
                <a:path w="4733925" h="1170304">
                  <a:moveTo>
                    <a:pt x="0" y="1169987"/>
                  </a:moveTo>
                  <a:lnTo>
                    <a:pt x="4733925" y="0"/>
                  </a:lnTo>
                </a:path>
              </a:pathLst>
            </a:custGeom>
            <a:ln w="19050">
              <a:solidFill>
                <a:srgbClr val="206C90"/>
              </a:solidFill>
            </a:ln>
          </p:spPr>
          <p:txBody>
            <a:bodyPr wrap="square" lIns="0" tIns="0" rIns="0" bIns="0" rtlCol="0"/>
            <a:lstStyle/>
            <a:p>
              <a:endParaRPr/>
            </a:p>
          </p:txBody>
        </p:sp>
        <p:sp>
          <p:nvSpPr>
            <p:cNvPr id="6" name="object 6"/>
            <p:cNvSpPr/>
            <p:nvPr/>
          </p:nvSpPr>
          <p:spPr>
            <a:xfrm>
              <a:off x="5889879" y="5319902"/>
              <a:ext cx="5050155" cy="102235"/>
            </a:xfrm>
            <a:custGeom>
              <a:avLst/>
              <a:gdLst/>
              <a:ahLst/>
              <a:cxnLst/>
              <a:rect l="l" t="t" r="r" b="b"/>
              <a:pathLst>
                <a:path w="5050155" h="102235">
                  <a:moveTo>
                    <a:pt x="4933403" y="0"/>
                  </a:moveTo>
                  <a:lnTo>
                    <a:pt x="4933403" y="38595"/>
                  </a:lnTo>
                  <a:lnTo>
                    <a:pt x="0" y="38595"/>
                  </a:lnTo>
                  <a:lnTo>
                    <a:pt x="0" y="63512"/>
                  </a:lnTo>
                  <a:lnTo>
                    <a:pt x="4933403" y="63512"/>
                  </a:lnTo>
                  <a:lnTo>
                    <a:pt x="4933403" y="102108"/>
                  </a:lnTo>
                  <a:lnTo>
                    <a:pt x="5049774" y="51054"/>
                  </a:lnTo>
                  <a:lnTo>
                    <a:pt x="4933403" y="0"/>
                  </a:lnTo>
                  <a:close/>
                </a:path>
              </a:pathLst>
            </a:custGeom>
            <a:solidFill>
              <a:srgbClr val="126965"/>
            </a:solidFill>
          </p:spPr>
          <p:txBody>
            <a:bodyPr wrap="square" lIns="0" tIns="0" rIns="0" bIns="0" rtlCol="0"/>
            <a:lstStyle/>
            <a:p>
              <a:endParaRPr/>
            </a:p>
          </p:txBody>
        </p:sp>
        <p:sp>
          <p:nvSpPr>
            <p:cNvPr id="7" name="object 7"/>
            <p:cNvSpPr/>
            <p:nvPr/>
          </p:nvSpPr>
          <p:spPr>
            <a:xfrm>
              <a:off x="5889879" y="5319902"/>
              <a:ext cx="5050155" cy="102235"/>
            </a:xfrm>
            <a:custGeom>
              <a:avLst/>
              <a:gdLst/>
              <a:ahLst/>
              <a:cxnLst/>
              <a:rect l="l" t="t" r="r" b="b"/>
              <a:pathLst>
                <a:path w="5050155" h="102235">
                  <a:moveTo>
                    <a:pt x="0" y="38595"/>
                  </a:moveTo>
                  <a:lnTo>
                    <a:pt x="4933403" y="38595"/>
                  </a:lnTo>
                  <a:lnTo>
                    <a:pt x="4933403" y="0"/>
                  </a:lnTo>
                  <a:lnTo>
                    <a:pt x="5049774" y="51054"/>
                  </a:lnTo>
                  <a:lnTo>
                    <a:pt x="4933403" y="102108"/>
                  </a:lnTo>
                  <a:lnTo>
                    <a:pt x="4933403" y="63512"/>
                  </a:lnTo>
                  <a:lnTo>
                    <a:pt x="0" y="63512"/>
                  </a:lnTo>
                  <a:lnTo>
                    <a:pt x="0" y="38595"/>
                  </a:lnTo>
                  <a:close/>
                </a:path>
              </a:pathLst>
            </a:custGeom>
            <a:ln w="12954">
              <a:solidFill>
                <a:srgbClr val="126965"/>
              </a:solidFill>
            </a:ln>
          </p:spPr>
          <p:txBody>
            <a:bodyPr wrap="square" lIns="0" tIns="0" rIns="0" bIns="0" rtlCol="0"/>
            <a:lstStyle/>
            <a:p>
              <a:endParaRPr/>
            </a:p>
          </p:txBody>
        </p:sp>
        <p:sp>
          <p:nvSpPr>
            <p:cNvPr id="8" name="object 8"/>
            <p:cNvSpPr/>
            <p:nvPr/>
          </p:nvSpPr>
          <p:spPr>
            <a:xfrm>
              <a:off x="5856351" y="1319402"/>
              <a:ext cx="89535" cy="4045585"/>
            </a:xfrm>
            <a:custGeom>
              <a:avLst/>
              <a:gdLst/>
              <a:ahLst/>
              <a:cxnLst/>
              <a:rect l="l" t="t" r="r" b="b"/>
              <a:pathLst>
                <a:path w="89535" h="4045585">
                  <a:moveTo>
                    <a:pt x="44577" y="0"/>
                  </a:moveTo>
                  <a:lnTo>
                    <a:pt x="0" y="101600"/>
                  </a:lnTo>
                  <a:lnTo>
                    <a:pt x="33693" y="101600"/>
                  </a:lnTo>
                  <a:lnTo>
                    <a:pt x="33693" y="4045458"/>
                  </a:lnTo>
                  <a:lnTo>
                    <a:pt x="55460" y="4045458"/>
                  </a:lnTo>
                  <a:lnTo>
                    <a:pt x="55460" y="101600"/>
                  </a:lnTo>
                  <a:lnTo>
                    <a:pt x="89154" y="101600"/>
                  </a:lnTo>
                  <a:lnTo>
                    <a:pt x="44577" y="0"/>
                  </a:lnTo>
                  <a:close/>
                </a:path>
              </a:pathLst>
            </a:custGeom>
            <a:solidFill>
              <a:srgbClr val="126965"/>
            </a:solidFill>
          </p:spPr>
          <p:txBody>
            <a:bodyPr wrap="square" lIns="0" tIns="0" rIns="0" bIns="0" rtlCol="0"/>
            <a:lstStyle/>
            <a:p>
              <a:endParaRPr/>
            </a:p>
          </p:txBody>
        </p:sp>
        <p:sp>
          <p:nvSpPr>
            <p:cNvPr id="9" name="object 9"/>
            <p:cNvSpPr/>
            <p:nvPr/>
          </p:nvSpPr>
          <p:spPr>
            <a:xfrm>
              <a:off x="5856351" y="1319402"/>
              <a:ext cx="89535" cy="4045585"/>
            </a:xfrm>
            <a:custGeom>
              <a:avLst/>
              <a:gdLst/>
              <a:ahLst/>
              <a:cxnLst/>
              <a:rect l="l" t="t" r="r" b="b"/>
              <a:pathLst>
                <a:path w="89535" h="4045585">
                  <a:moveTo>
                    <a:pt x="33693" y="4045458"/>
                  </a:moveTo>
                  <a:lnTo>
                    <a:pt x="33693" y="101600"/>
                  </a:lnTo>
                  <a:lnTo>
                    <a:pt x="0" y="101600"/>
                  </a:lnTo>
                  <a:lnTo>
                    <a:pt x="44577" y="0"/>
                  </a:lnTo>
                  <a:lnTo>
                    <a:pt x="89154" y="101600"/>
                  </a:lnTo>
                  <a:lnTo>
                    <a:pt x="55460" y="101600"/>
                  </a:lnTo>
                  <a:lnTo>
                    <a:pt x="55460" y="4045458"/>
                  </a:lnTo>
                  <a:lnTo>
                    <a:pt x="33693" y="4045458"/>
                  </a:lnTo>
                  <a:close/>
                </a:path>
              </a:pathLst>
            </a:custGeom>
            <a:ln w="12954">
              <a:solidFill>
                <a:srgbClr val="126965"/>
              </a:solidFill>
            </a:ln>
          </p:spPr>
          <p:txBody>
            <a:bodyPr wrap="square" lIns="0" tIns="0" rIns="0" bIns="0" rtlCol="0"/>
            <a:lstStyle/>
            <a:p>
              <a:endParaRPr/>
            </a:p>
          </p:txBody>
        </p:sp>
        <p:sp>
          <p:nvSpPr>
            <p:cNvPr id="10" name="object 10"/>
            <p:cNvSpPr/>
            <p:nvPr/>
          </p:nvSpPr>
          <p:spPr>
            <a:xfrm>
              <a:off x="6518922" y="4548479"/>
              <a:ext cx="1066165" cy="250825"/>
            </a:xfrm>
            <a:custGeom>
              <a:avLst/>
              <a:gdLst/>
              <a:ahLst/>
              <a:cxnLst/>
              <a:rect l="l" t="t" r="r" b="b"/>
              <a:pathLst>
                <a:path w="1066165" h="250825">
                  <a:moveTo>
                    <a:pt x="58155" y="101815"/>
                  </a:moveTo>
                  <a:lnTo>
                    <a:pt x="47129" y="101815"/>
                  </a:lnTo>
                  <a:lnTo>
                    <a:pt x="66306" y="250494"/>
                  </a:lnTo>
                  <a:lnTo>
                    <a:pt x="77152" y="249097"/>
                  </a:lnTo>
                  <a:lnTo>
                    <a:pt x="58155" y="101815"/>
                  </a:lnTo>
                  <a:close/>
                </a:path>
                <a:path w="1066165" h="250825">
                  <a:moveTo>
                    <a:pt x="149701" y="122617"/>
                  </a:moveTo>
                  <a:lnTo>
                    <a:pt x="111747" y="136288"/>
                  </a:lnTo>
                  <a:lnTo>
                    <a:pt x="95738" y="176288"/>
                  </a:lnTo>
                  <a:lnTo>
                    <a:pt x="96393" y="188315"/>
                  </a:lnTo>
                  <a:lnTo>
                    <a:pt x="115633" y="230962"/>
                  </a:lnTo>
                  <a:lnTo>
                    <a:pt x="142522" y="242474"/>
                  </a:lnTo>
                  <a:lnTo>
                    <a:pt x="153085" y="242112"/>
                  </a:lnTo>
                  <a:lnTo>
                    <a:pt x="163577" y="239964"/>
                  </a:lnTo>
                  <a:lnTo>
                    <a:pt x="173355" y="236320"/>
                  </a:lnTo>
                  <a:lnTo>
                    <a:pt x="179442" y="232866"/>
                  </a:lnTo>
                  <a:lnTo>
                    <a:pt x="144972" y="232866"/>
                  </a:lnTo>
                  <a:lnTo>
                    <a:pt x="136747" y="231416"/>
                  </a:lnTo>
                  <a:lnTo>
                    <a:pt x="109260" y="199002"/>
                  </a:lnTo>
                  <a:lnTo>
                    <a:pt x="107162" y="188048"/>
                  </a:lnTo>
                  <a:lnTo>
                    <a:pt x="179756" y="178688"/>
                  </a:lnTo>
                  <a:lnTo>
                    <a:pt x="106413" y="178688"/>
                  </a:lnTo>
                  <a:lnTo>
                    <a:pt x="120326" y="141024"/>
                  </a:lnTo>
                  <a:lnTo>
                    <a:pt x="147748" y="132074"/>
                  </a:lnTo>
                  <a:lnTo>
                    <a:pt x="172036" y="132074"/>
                  </a:lnTo>
                  <a:lnTo>
                    <a:pt x="166878" y="127942"/>
                  </a:lnTo>
                  <a:lnTo>
                    <a:pt x="158786" y="124272"/>
                  </a:lnTo>
                  <a:lnTo>
                    <a:pt x="149701" y="122617"/>
                  </a:lnTo>
                  <a:close/>
                </a:path>
                <a:path w="1066165" h="250825">
                  <a:moveTo>
                    <a:pt x="189369" y="213690"/>
                  </a:moveTo>
                  <a:lnTo>
                    <a:pt x="153987" y="232536"/>
                  </a:lnTo>
                  <a:lnTo>
                    <a:pt x="144972" y="232866"/>
                  </a:lnTo>
                  <a:lnTo>
                    <a:pt x="179442" y="232866"/>
                  </a:lnTo>
                  <a:lnTo>
                    <a:pt x="182418" y="231177"/>
                  </a:lnTo>
                  <a:lnTo>
                    <a:pt x="190766" y="224535"/>
                  </a:lnTo>
                  <a:lnTo>
                    <a:pt x="189369" y="213690"/>
                  </a:lnTo>
                  <a:close/>
                </a:path>
                <a:path w="1066165" h="250825">
                  <a:moveTo>
                    <a:pt x="172036" y="132074"/>
                  </a:moveTo>
                  <a:lnTo>
                    <a:pt x="147748" y="132074"/>
                  </a:lnTo>
                  <a:lnTo>
                    <a:pt x="154458" y="133276"/>
                  </a:lnTo>
                  <a:lnTo>
                    <a:pt x="160515" y="135941"/>
                  </a:lnTo>
                  <a:lnTo>
                    <a:pt x="179247" y="169290"/>
                  </a:lnTo>
                  <a:lnTo>
                    <a:pt x="106413" y="178688"/>
                  </a:lnTo>
                  <a:lnTo>
                    <a:pt x="179756" y="178688"/>
                  </a:lnTo>
                  <a:lnTo>
                    <a:pt x="191084" y="177228"/>
                  </a:lnTo>
                  <a:lnTo>
                    <a:pt x="190500" y="172681"/>
                  </a:lnTo>
                  <a:lnTo>
                    <a:pt x="188223" y="160611"/>
                  </a:lnTo>
                  <a:lnTo>
                    <a:pt x="184710" y="150079"/>
                  </a:lnTo>
                  <a:lnTo>
                    <a:pt x="179961" y="141085"/>
                  </a:lnTo>
                  <a:lnTo>
                    <a:pt x="173977" y="133629"/>
                  </a:lnTo>
                  <a:lnTo>
                    <a:pt x="172036" y="132074"/>
                  </a:lnTo>
                  <a:close/>
                </a:path>
                <a:path w="1066165" h="250825">
                  <a:moveTo>
                    <a:pt x="102501" y="84429"/>
                  </a:moveTo>
                  <a:lnTo>
                    <a:pt x="0" y="97662"/>
                  </a:lnTo>
                  <a:lnTo>
                    <a:pt x="1295" y="107734"/>
                  </a:lnTo>
                  <a:lnTo>
                    <a:pt x="47129" y="101815"/>
                  </a:lnTo>
                  <a:lnTo>
                    <a:pt x="58155" y="101815"/>
                  </a:lnTo>
                  <a:lnTo>
                    <a:pt x="57975" y="100418"/>
                  </a:lnTo>
                  <a:lnTo>
                    <a:pt x="103809" y="94500"/>
                  </a:lnTo>
                  <a:lnTo>
                    <a:pt x="102501" y="84429"/>
                  </a:lnTo>
                  <a:close/>
                </a:path>
                <a:path w="1066165" h="250825">
                  <a:moveTo>
                    <a:pt x="266301" y="106969"/>
                  </a:moveTo>
                  <a:lnTo>
                    <a:pt x="228659" y="121335"/>
                  </a:lnTo>
                  <a:lnTo>
                    <a:pt x="210190" y="163240"/>
                  </a:lnTo>
                  <a:lnTo>
                    <a:pt x="210858" y="176250"/>
                  </a:lnTo>
                  <a:lnTo>
                    <a:pt x="230390" y="215988"/>
                  </a:lnTo>
                  <a:lnTo>
                    <a:pt x="258608" y="227492"/>
                  </a:lnTo>
                  <a:lnTo>
                    <a:pt x="269748" y="227063"/>
                  </a:lnTo>
                  <a:lnTo>
                    <a:pt x="278125" y="225492"/>
                  </a:lnTo>
                  <a:lnTo>
                    <a:pt x="285769" y="223027"/>
                  </a:lnTo>
                  <a:lnTo>
                    <a:pt x="292679" y="219673"/>
                  </a:lnTo>
                  <a:lnTo>
                    <a:pt x="295103" y="218008"/>
                  </a:lnTo>
                  <a:lnTo>
                    <a:pt x="260032" y="218008"/>
                  </a:lnTo>
                  <a:lnTo>
                    <a:pt x="251767" y="216522"/>
                  </a:lnTo>
                  <a:lnTo>
                    <a:pt x="223458" y="184598"/>
                  </a:lnTo>
                  <a:lnTo>
                    <a:pt x="220769" y="163227"/>
                  </a:lnTo>
                  <a:lnTo>
                    <a:pt x="221826" y="153125"/>
                  </a:lnTo>
                  <a:lnTo>
                    <a:pt x="250103" y="119088"/>
                  </a:lnTo>
                  <a:lnTo>
                    <a:pt x="266651" y="116521"/>
                  </a:lnTo>
                  <a:lnTo>
                    <a:pt x="286549" y="116521"/>
                  </a:lnTo>
                  <a:lnTo>
                    <a:pt x="285648" y="109537"/>
                  </a:lnTo>
                  <a:lnTo>
                    <a:pt x="279212" y="108006"/>
                  </a:lnTo>
                  <a:lnTo>
                    <a:pt x="272762" y="107149"/>
                  </a:lnTo>
                  <a:lnTo>
                    <a:pt x="266301" y="106969"/>
                  </a:lnTo>
                  <a:close/>
                </a:path>
                <a:path w="1066165" h="250825">
                  <a:moveTo>
                    <a:pt x="297484" y="204800"/>
                  </a:moveTo>
                  <a:lnTo>
                    <a:pt x="260032" y="218008"/>
                  </a:lnTo>
                  <a:lnTo>
                    <a:pt x="295103" y="218008"/>
                  </a:lnTo>
                  <a:lnTo>
                    <a:pt x="298856" y="215430"/>
                  </a:lnTo>
                  <a:lnTo>
                    <a:pt x="297484" y="204800"/>
                  </a:lnTo>
                  <a:close/>
                </a:path>
                <a:path w="1066165" h="250825">
                  <a:moveTo>
                    <a:pt x="286549" y="116521"/>
                  </a:moveTo>
                  <a:lnTo>
                    <a:pt x="266651" y="116521"/>
                  </a:lnTo>
                  <a:lnTo>
                    <a:pt x="273648" y="117054"/>
                  </a:lnTo>
                  <a:lnTo>
                    <a:pt x="280476" y="118565"/>
                  </a:lnTo>
                  <a:lnTo>
                    <a:pt x="287134" y="121056"/>
                  </a:lnTo>
                  <a:lnTo>
                    <a:pt x="286549" y="116521"/>
                  </a:lnTo>
                  <a:close/>
                </a:path>
                <a:path w="1066165" h="250825">
                  <a:moveTo>
                    <a:pt x="315150" y="47777"/>
                  </a:moveTo>
                  <a:lnTo>
                    <a:pt x="304965" y="49085"/>
                  </a:lnTo>
                  <a:lnTo>
                    <a:pt x="326618" y="216915"/>
                  </a:lnTo>
                  <a:lnTo>
                    <a:pt x="336804" y="215595"/>
                  </a:lnTo>
                  <a:lnTo>
                    <a:pt x="328701" y="152831"/>
                  </a:lnTo>
                  <a:lnTo>
                    <a:pt x="328101" y="142728"/>
                  </a:lnTo>
                  <a:lnTo>
                    <a:pt x="329044" y="133678"/>
                  </a:lnTo>
                  <a:lnTo>
                    <a:pt x="331530" y="125683"/>
                  </a:lnTo>
                  <a:lnTo>
                    <a:pt x="333317" y="122605"/>
                  </a:lnTo>
                  <a:lnTo>
                    <a:pt x="324802" y="122605"/>
                  </a:lnTo>
                  <a:lnTo>
                    <a:pt x="315150" y="47777"/>
                  </a:lnTo>
                  <a:close/>
                </a:path>
                <a:path w="1066165" h="250825">
                  <a:moveTo>
                    <a:pt x="391658" y="103677"/>
                  </a:moveTo>
                  <a:lnTo>
                    <a:pt x="367080" y="103677"/>
                  </a:lnTo>
                  <a:lnTo>
                    <a:pt x="373521" y="104632"/>
                  </a:lnTo>
                  <a:lnTo>
                    <a:pt x="379087" y="106886"/>
                  </a:lnTo>
                  <a:lnTo>
                    <a:pt x="403669" y="206971"/>
                  </a:lnTo>
                  <a:lnTo>
                    <a:pt x="413854" y="205663"/>
                  </a:lnTo>
                  <a:lnTo>
                    <a:pt x="404774" y="135356"/>
                  </a:lnTo>
                  <a:lnTo>
                    <a:pt x="402833" y="125009"/>
                  </a:lnTo>
                  <a:lnTo>
                    <a:pt x="399851" y="116104"/>
                  </a:lnTo>
                  <a:lnTo>
                    <a:pt x="395828" y="108640"/>
                  </a:lnTo>
                  <a:lnTo>
                    <a:pt x="391658" y="103677"/>
                  </a:lnTo>
                  <a:close/>
                </a:path>
                <a:path w="1066165" h="250825">
                  <a:moveTo>
                    <a:pt x="369965" y="94014"/>
                  </a:moveTo>
                  <a:lnTo>
                    <a:pt x="331397" y="111465"/>
                  </a:lnTo>
                  <a:lnTo>
                    <a:pt x="325247" y="122554"/>
                  </a:lnTo>
                  <a:lnTo>
                    <a:pt x="324802" y="122605"/>
                  </a:lnTo>
                  <a:lnTo>
                    <a:pt x="333317" y="122605"/>
                  </a:lnTo>
                  <a:lnTo>
                    <a:pt x="335559" y="118744"/>
                  </a:lnTo>
                  <a:lnTo>
                    <a:pt x="340672" y="113010"/>
                  </a:lnTo>
                  <a:lnTo>
                    <a:pt x="346423" y="108640"/>
                  </a:lnTo>
                  <a:lnTo>
                    <a:pt x="352774" y="105652"/>
                  </a:lnTo>
                  <a:lnTo>
                    <a:pt x="359765" y="104025"/>
                  </a:lnTo>
                  <a:lnTo>
                    <a:pt x="367080" y="103677"/>
                  </a:lnTo>
                  <a:lnTo>
                    <a:pt x="391658" y="103677"/>
                  </a:lnTo>
                  <a:lnTo>
                    <a:pt x="390766" y="102615"/>
                  </a:lnTo>
                  <a:lnTo>
                    <a:pt x="384734" y="98129"/>
                  </a:lnTo>
                  <a:lnTo>
                    <a:pt x="377801" y="95262"/>
                  </a:lnTo>
                  <a:lnTo>
                    <a:pt x="369965" y="94014"/>
                  </a:lnTo>
                  <a:close/>
                </a:path>
                <a:path w="1066165" h="250825">
                  <a:moveTo>
                    <a:pt x="443852" y="86537"/>
                  </a:moveTo>
                  <a:lnTo>
                    <a:pt x="433666" y="87858"/>
                  </a:lnTo>
                  <a:lnTo>
                    <a:pt x="448284" y="201218"/>
                  </a:lnTo>
                  <a:lnTo>
                    <a:pt x="458470" y="199897"/>
                  </a:lnTo>
                  <a:lnTo>
                    <a:pt x="450075" y="134810"/>
                  </a:lnTo>
                  <a:lnTo>
                    <a:pt x="449636" y="126223"/>
                  </a:lnTo>
                  <a:lnTo>
                    <a:pt x="450605" y="118181"/>
                  </a:lnTo>
                  <a:lnTo>
                    <a:pt x="452979" y="110684"/>
                  </a:lnTo>
                  <a:lnTo>
                    <a:pt x="454906" y="107137"/>
                  </a:lnTo>
                  <a:lnTo>
                    <a:pt x="446506" y="107137"/>
                  </a:lnTo>
                  <a:lnTo>
                    <a:pt x="443852" y="86537"/>
                  </a:lnTo>
                  <a:close/>
                </a:path>
                <a:path w="1066165" h="250825">
                  <a:moveTo>
                    <a:pt x="513146" y="88252"/>
                  </a:moveTo>
                  <a:lnTo>
                    <a:pt x="482104" y="88252"/>
                  </a:lnTo>
                  <a:lnTo>
                    <a:pt x="495318" y="89140"/>
                  </a:lnTo>
                  <a:lnTo>
                    <a:pt x="505509" y="95611"/>
                  </a:lnTo>
                  <a:lnTo>
                    <a:pt x="512678" y="107665"/>
                  </a:lnTo>
                  <a:lnTo>
                    <a:pt x="516826" y="125298"/>
                  </a:lnTo>
                  <a:lnTo>
                    <a:pt x="525335" y="191274"/>
                  </a:lnTo>
                  <a:lnTo>
                    <a:pt x="535520" y="189966"/>
                  </a:lnTo>
                  <a:lnTo>
                    <a:pt x="526630" y="120992"/>
                  </a:lnTo>
                  <a:lnTo>
                    <a:pt x="524640" y="110379"/>
                  </a:lnTo>
                  <a:lnTo>
                    <a:pt x="521601" y="101230"/>
                  </a:lnTo>
                  <a:lnTo>
                    <a:pt x="517515" y="93544"/>
                  </a:lnTo>
                  <a:lnTo>
                    <a:pt x="513146" y="88252"/>
                  </a:lnTo>
                  <a:close/>
                </a:path>
                <a:path w="1066165" h="250825">
                  <a:moveTo>
                    <a:pt x="491427" y="78366"/>
                  </a:moveTo>
                  <a:lnTo>
                    <a:pt x="452699" y="95943"/>
                  </a:lnTo>
                  <a:lnTo>
                    <a:pt x="446951" y="107073"/>
                  </a:lnTo>
                  <a:lnTo>
                    <a:pt x="446506" y="107137"/>
                  </a:lnTo>
                  <a:lnTo>
                    <a:pt x="454906" y="107137"/>
                  </a:lnTo>
                  <a:lnTo>
                    <a:pt x="456755" y="103733"/>
                  </a:lnTo>
                  <a:lnTo>
                    <a:pt x="461703" y="97751"/>
                  </a:lnTo>
                  <a:lnTo>
                    <a:pt x="467577" y="93178"/>
                  </a:lnTo>
                  <a:lnTo>
                    <a:pt x="474377" y="90012"/>
                  </a:lnTo>
                  <a:lnTo>
                    <a:pt x="482104" y="88252"/>
                  </a:lnTo>
                  <a:lnTo>
                    <a:pt x="513146" y="88252"/>
                  </a:lnTo>
                  <a:lnTo>
                    <a:pt x="512381" y="87325"/>
                  </a:lnTo>
                  <a:lnTo>
                    <a:pt x="506280" y="82672"/>
                  </a:lnTo>
                  <a:lnTo>
                    <a:pt x="499295" y="79686"/>
                  </a:lnTo>
                  <a:lnTo>
                    <a:pt x="491427" y="78366"/>
                  </a:lnTo>
                  <a:close/>
                </a:path>
                <a:path w="1066165" h="250825">
                  <a:moveTo>
                    <a:pt x="613314" y="62869"/>
                  </a:moveTo>
                  <a:lnTo>
                    <a:pt x="571209" y="76417"/>
                  </a:lnTo>
                  <a:lnTo>
                    <a:pt x="553856" y="116281"/>
                  </a:lnTo>
                  <a:lnTo>
                    <a:pt x="553819" y="117963"/>
                  </a:lnTo>
                  <a:lnTo>
                    <a:pt x="554545" y="130555"/>
                  </a:lnTo>
                  <a:lnTo>
                    <a:pt x="574471" y="171157"/>
                  </a:lnTo>
                  <a:lnTo>
                    <a:pt x="603937" y="182918"/>
                  </a:lnTo>
                  <a:lnTo>
                    <a:pt x="615823" y="182422"/>
                  </a:lnTo>
                  <a:lnTo>
                    <a:pt x="627481" y="179874"/>
                  </a:lnTo>
                  <a:lnTo>
                    <a:pt x="637555" y="175450"/>
                  </a:lnTo>
                  <a:lnTo>
                    <a:pt x="640229" y="173466"/>
                  </a:lnTo>
                  <a:lnTo>
                    <a:pt x="605300" y="173466"/>
                  </a:lnTo>
                  <a:lnTo>
                    <a:pt x="596498" y="172027"/>
                  </a:lnTo>
                  <a:lnTo>
                    <a:pt x="567293" y="139897"/>
                  </a:lnTo>
                  <a:lnTo>
                    <a:pt x="564478" y="117963"/>
                  </a:lnTo>
                  <a:lnTo>
                    <a:pt x="565416" y="107637"/>
                  </a:lnTo>
                  <a:lnTo>
                    <a:pt x="593053" y="74792"/>
                  </a:lnTo>
                  <a:lnTo>
                    <a:pt x="612060" y="72306"/>
                  </a:lnTo>
                  <a:lnTo>
                    <a:pt x="639235" y="72306"/>
                  </a:lnTo>
                  <a:lnTo>
                    <a:pt x="633484" y="68318"/>
                  </a:lnTo>
                  <a:lnTo>
                    <a:pt x="623908" y="64522"/>
                  </a:lnTo>
                  <a:lnTo>
                    <a:pt x="613314" y="62869"/>
                  </a:lnTo>
                  <a:close/>
                </a:path>
                <a:path w="1066165" h="250825">
                  <a:moveTo>
                    <a:pt x="639235" y="72306"/>
                  </a:moveTo>
                  <a:lnTo>
                    <a:pt x="612060" y="72306"/>
                  </a:lnTo>
                  <a:lnTo>
                    <a:pt x="620737" y="73655"/>
                  </a:lnTo>
                  <a:lnTo>
                    <a:pt x="628481" y="76768"/>
                  </a:lnTo>
                  <a:lnTo>
                    <a:pt x="651040" y="117092"/>
                  </a:lnTo>
                  <a:lnTo>
                    <a:pt x="651851" y="128661"/>
                  </a:lnTo>
                  <a:lnTo>
                    <a:pt x="651048" y="138790"/>
                  </a:lnTo>
                  <a:lnTo>
                    <a:pt x="624492" y="170998"/>
                  </a:lnTo>
                  <a:lnTo>
                    <a:pt x="605300" y="173466"/>
                  </a:lnTo>
                  <a:lnTo>
                    <a:pt x="640229" y="173466"/>
                  </a:lnTo>
                  <a:lnTo>
                    <a:pt x="661262" y="140684"/>
                  </a:lnTo>
                  <a:lnTo>
                    <a:pt x="662468" y="128661"/>
                  </a:lnTo>
                  <a:lnTo>
                    <a:pt x="661758" y="116281"/>
                  </a:lnTo>
                  <a:lnTo>
                    <a:pt x="659170" y="103153"/>
                  </a:lnTo>
                  <a:lnTo>
                    <a:pt x="655023" y="91773"/>
                  </a:lnTo>
                  <a:lnTo>
                    <a:pt x="649316" y="82141"/>
                  </a:lnTo>
                  <a:lnTo>
                    <a:pt x="642048" y="74256"/>
                  </a:lnTo>
                  <a:lnTo>
                    <a:pt x="639235" y="72306"/>
                  </a:lnTo>
                  <a:close/>
                </a:path>
                <a:path w="1066165" h="250825">
                  <a:moveTo>
                    <a:pt x="685457" y="0"/>
                  </a:moveTo>
                  <a:lnTo>
                    <a:pt x="675271" y="1320"/>
                  </a:lnTo>
                  <a:lnTo>
                    <a:pt x="696925" y="169138"/>
                  </a:lnTo>
                  <a:lnTo>
                    <a:pt x="707110" y="167830"/>
                  </a:lnTo>
                  <a:lnTo>
                    <a:pt x="685457" y="0"/>
                  </a:lnTo>
                  <a:close/>
                </a:path>
                <a:path w="1066165" h="250825">
                  <a:moveTo>
                    <a:pt x="787128" y="40452"/>
                  </a:moveTo>
                  <a:lnTo>
                    <a:pt x="745032" y="53989"/>
                  </a:lnTo>
                  <a:lnTo>
                    <a:pt x="727669" y="93852"/>
                  </a:lnTo>
                  <a:lnTo>
                    <a:pt x="727631" y="95535"/>
                  </a:lnTo>
                  <a:lnTo>
                    <a:pt x="728357" y="108140"/>
                  </a:lnTo>
                  <a:lnTo>
                    <a:pt x="748284" y="148729"/>
                  </a:lnTo>
                  <a:lnTo>
                    <a:pt x="777755" y="160490"/>
                  </a:lnTo>
                  <a:lnTo>
                    <a:pt x="789635" y="159994"/>
                  </a:lnTo>
                  <a:lnTo>
                    <a:pt x="801298" y="157448"/>
                  </a:lnTo>
                  <a:lnTo>
                    <a:pt x="811374" y="153027"/>
                  </a:lnTo>
                  <a:lnTo>
                    <a:pt x="814047" y="151043"/>
                  </a:lnTo>
                  <a:lnTo>
                    <a:pt x="779119" y="151043"/>
                  </a:lnTo>
                  <a:lnTo>
                    <a:pt x="770318" y="149602"/>
                  </a:lnTo>
                  <a:lnTo>
                    <a:pt x="741111" y="117471"/>
                  </a:lnTo>
                  <a:lnTo>
                    <a:pt x="738301" y="95535"/>
                  </a:lnTo>
                  <a:lnTo>
                    <a:pt x="739235" y="85209"/>
                  </a:lnTo>
                  <a:lnTo>
                    <a:pt x="766873" y="52371"/>
                  </a:lnTo>
                  <a:lnTo>
                    <a:pt x="785883" y="49885"/>
                  </a:lnTo>
                  <a:lnTo>
                    <a:pt x="813059" y="49885"/>
                  </a:lnTo>
                  <a:lnTo>
                    <a:pt x="807302" y="45891"/>
                  </a:lnTo>
                  <a:lnTo>
                    <a:pt x="797725" y="42100"/>
                  </a:lnTo>
                  <a:lnTo>
                    <a:pt x="787128" y="40452"/>
                  </a:lnTo>
                  <a:close/>
                </a:path>
                <a:path w="1066165" h="250825">
                  <a:moveTo>
                    <a:pt x="813059" y="49885"/>
                  </a:moveTo>
                  <a:lnTo>
                    <a:pt x="785883" y="49885"/>
                  </a:lnTo>
                  <a:lnTo>
                    <a:pt x="794556" y="51234"/>
                  </a:lnTo>
                  <a:lnTo>
                    <a:pt x="802295" y="54351"/>
                  </a:lnTo>
                  <a:lnTo>
                    <a:pt x="824863" y="94669"/>
                  </a:lnTo>
                  <a:lnTo>
                    <a:pt x="825669" y="106245"/>
                  </a:lnTo>
                  <a:lnTo>
                    <a:pt x="824861" y="116373"/>
                  </a:lnTo>
                  <a:lnTo>
                    <a:pt x="798315" y="148581"/>
                  </a:lnTo>
                  <a:lnTo>
                    <a:pt x="779119" y="151043"/>
                  </a:lnTo>
                  <a:lnTo>
                    <a:pt x="814047" y="151043"/>
                  </a:lnTo>
                  <a:lnTo>
                    <a:pt x="835086" y="118256"/>
                  </a:lnTo>
                  <a:lnTo>
                    <a:pt x="836293" y="106245"/>
                  </a:lnTo>
                  <a:lnTo>
                    <a:pt x="835583" y="93852"/>
                  </a:lnTo>
                  <a:lnTo>
                    <a:pt x="832993" y="80725"/>
                  </a:lnTo>
                  <a:lnTo>
                    <a:pt x="828841" y="69345"/>
                  </a:lnTo>
                  <a:lnTo>
                    <a:pt x="823130" y="59713"/>
                  </a:lnTo>
                  <a:lnTo>
                    <a:pt x="815860" y="51828"/>
                  </a:lnTo>
                  <a:lnTo>
                    <a:pt x="813059" y="49885"/>
                  </a:lnTo>
                  <a:close/>
                </a:path>
                <a:path w="1066165" h="250825">
                  <a:moveTo>
                    <a:pt x="874687" y="180759"/>
                  </a:moveTo>
                  <a:lnTo>
                    <a:pt x="876058" y="191388"/>
                  </a:lnTo>
                  <a:lnTo>
                    <a:pt x="885174" y="194056"/>
                  </a:lnTo>
                  <a:lnTo>
                    <a:pt x="894024" y="195657"/>
                  </a:lnTo>
                  <a:lnTo>
                    <a:pt x="902610" y="196194"/>
                  </a:lnTo>
                  <a:lnTo>
                    <a:pt x="910989" y="195657"/>
                  </a:lnTo>
                  <a:lnTo>
                    <a:pt x="924570" y="192968"/>
                  </a:lnTo>
                  <a:lnTo>
                    <a:pt x="936031" y="188661"/>
                  </a:lnTo>
                  <a:lnTo>
                    <a:pt x="939001" y="186770"/>
                  </a:lnTo>
                  <a:lnTo>
                    <a:pt x="901735" y="186770"/>
                  </a:lnTo>
                  <a:lnTo>
                    <a:pt x="893116" y="185981"/>
                  </a:lnTo>
                  <a:lnTo>
                    <a:pt x="884099" y="183978"/>
                  </a:lnTo>
                  <a:lnTo>
                    <a:pt x="874687" y="180759"/>
                  </a:lnTo>
                  <a:close/>
                </a:path>
                <a:path w="1066165" h="250825">
                  <a:moveTo>
                    <a:pt x="958950" y="115963"/>
                  </a:moveTo>
                  <a:lnTo>
                    <a:pt x="948601" y="115963"/>
                  </a:lnTo>
                  <a:lnTo>
                    <a:pt x="950388" y="129882"/>
                  </a:lnTo>
                  <a:lnTo>
                    <a:pt x="950478" y="133102"/>
                  </a:lnTo>
                  <a:lnTo>
                    <a:pt x="930090" y="180596"/>
                  </a:lnTo>
                  <a:lnTo>
                    <a:pt x="901735" y="186770"/>
                  </a:lnTo>
                  <a:lnTo>
                    <a:pt x="939001" y="186770"/>
                  </a:lnTo>
                  <a:lnTo>
                    <a:pt x="960412" y="154763"/>
                  </a:lnTo>
                  <a:lnTo>
                    <a:pt x="961356" y="141332"/>
                  </a:lnTo>
                  <a:lnTo>
                    <a:pt x="960359" y="127126"/>
                  </a:lnTo>
                  <a:lnTo>
                    <a:pt x="960256" y="126087"/>
                  </a:lnTo>
                  <a:lnTo>
                    <a:pt x="958950" y="115963"/>
                  </a:lnTo>
                  <a:close/>
                </a:path>
                <a:path w="1066165" h="250825">
                  <a:moveTo>
                    <a:pt x="911313" y="24743"/>
                  </a:moveTo>
                  <a:lnTo>
                    <a:pt x="870806" y="38466"/>
                  </a:lnTo>
                  <a:lnTo>
                    <a:pt x="854718" y="80034"/>
                  </a:lnTo>
                  <a:lnTo>
                    <a:pt x="855497" y="93090"/>
                  </a:lnTo>
                  <a:lnTo>
                    <a:pt x="874179" y="133667"/>
                  </a:lnTo>
                  <a:lnTo>
                    <a:pt x="900189" y="144772"/>
                  </a:lnTo>
                  <a:lnTo>
                    <a:pt x="910297" y="144437"/>
                  </a:lnTo>
                  <a:lnTo>
                    <a:pt x="922958" y="141332"/>
                  </a:lnTo>
                  <a:lnTo>
                    <a:pt x="933489" y="135561"/>
                  </a:lnTo>
                  <a:lnTo>
                    <a:pt x="933841" y="135208"/>
                  </a:lnTo>
                  <a:lnTo>
                    <a:pt x="902157" y="135208"/>
                  </a:lnTo>
                  <a:lnTo>
                    <a:pt x="894519" y="133734"/>
                  </a:lnTo>
                  <a:lnTo>
                    <a:pt x="868079" y="101721"/>
                  </a:lnTo>
                  <a:lnTo>
                    <a:pt x="865305" y="79740"/>
                  </a:lnTo>
                  <a:lnTo>
                    <a:pt x="866171" y="69599"/>
                  </a:lnTo>
                  <a:lnTo>
                    <a:pt x="892128" y="36247"/>
                  </a:lnTo>
                  <a:lnTo>
                    <a:pt x="908751" y="33906"/>
                  </a:lnTo>
                  <a:lnTo>
                    <a:pt x="931884" y="33906"/>
                  </a:lnTo>
                  <a:lnTo>
                    <a:pt x="930806" y="32752"/>
                  </a:lnTo>
                  <a:lnTo>
                    <a:pt x="921751" y="27343"/>
                  </a:lnTo>
                  <a:lnTo>
                    <a:pt x="911313" y="24743"/>
                  </a:lnTo>
                  <a:close/>
                </a:path>
                <a:path w="1066165" h="250825">
                  <a:moveTo>
                    <a:pt x="931884" y="33906"/>
                  </a:moveTo>
                  <a:lnTo>
                    <a:pt x="908751" y="33906"/>
                  </a:lnTo>
                  <a:lnTo>
                    <a:pt x="916000" y="35059"/>
                  </a:lnTo>
                  <a:lnTo>
                    <a:pt x="922658" y="37682"/>
                  </a:lnTo>
                  <a:lnTo>
                    <a:pt x="945121" y="88950"/>
                  </a:lnTo>
                  <a:lnTo>
                    <a:pt x="945504" y="97287"/>
                  </a:lnTo>
                  <a:lnTo>
                    <a:pt x="944446" y="105133"/>
                  </a:lnTo>
                  <a:lnTo>
                    <a:pt x="910424" y="134962"/>
                  </a:lnTo>
                  <a:lnTo>
                    <a:pt x="902157" y="135208"/>
                  </a:lnTo>
                  <a:lnTo>
                    <a:pt x="933841" y="135208"/>
                  </a:lnTo>
                  <a:lnTo>
                    <a:pt x="941889" y="127126"/>
                  </a:lnTo>
                  <a:lnTo>
                    <a:pt x="948156" y="116027"/>
                  </a:lnTo>
                  <a:lnTo>
                    <a:pt x="948601" y="115963"/>
                  </a:lnTo>
                  <a:lnTo>
                    <a:pt x="958950" y="115963"/>
                  </a:lnTo>
                  <a:lnTo>
                    <a:pt x="949275" y="40970"/>
                  </a:lnTo>
                  <a:lnTo>
                    <a:pt x="938479" y="40970"/>
                  </a:lnTo>
                  <a:lnTo>
                    <a:pt x="931884" y="33906"/>
                  </a:lnTo>
                  <a:close/>
                </a:path>
                <a:path w="1066165" h="250825">
                  <a:moveTo>
                    <a:pt x="946785" y="21666"/>
                  </a:moveTo>
                  <a:lnTo>
                    <a:pt x="936599" y="22974"/>
                  </a:lnTo>
                  <a:lnTo>
                    <a:pt x="938911" y="40906"/>
                  </a:lnTo>
                  <a:lnTo>
                    <a:pt x="938479" y="40970"/>
                  </a:lnTo>
                  <a:lnTo>
                    <a:pt x="949275" y="40970"/>
                  </a:lnTo>
                  <a:lnTo>
                    <a:pt x="946785" y="21666"/>
                  </a:lnTo>
                  <a:close/>
                </a:path>
                <a:path w="1066165" h="250825">
                  <a:moveTo>
                    <a:pt x="988783" y="173697"/>
                  </a:moveTo>
                  <a:lnTo>
                    <a:pt x="990104" y="183883"/>
                  </a:lnTo>
                  <a:lnTo>
                    <a:pt x="992809" y="184581"/>
                  </a:lnTo>
                  <a:lnTo>
                    <a:pt x="995832" y="184721"/>
                  </a:lnTo>
                  <a:lnTo>
                    <a:pt x="1007046" y="183273"/>
                  </a:lnTo>
                  <a:lnTo>
                    <a:pt x="1013193" y="179958"/>
                  </a:lnTo>
                  <a:lnTo>
                    <a:pt x="1017475" y="174497"/>
                  </a:lnTo>
                  <a:lnTo>
                    <a:pt x="994740" y="174497"/>
                  </a:lnTo>
                  <a:lnTo>
                    <a:pt x="991526" y="174370"/>
                  </a:lnTo>
                  <a:lnTo>
                    <a:pt x="988783" y="173697"/>
                  </a:lnTo>
                  <a:close/>
                </a:path>
                <a:path w="1066165" h="250825">
                  <a:moveTo>
                    <a:pt x="978547" y="17564"/>
                  </a:moveTo>
                  <a:lnTo>
                    <a:pt x="967143" y="19037"/>
                  </a:lnTo>
                  <a:lnTo>
                    <a:pt x="1024610" y="125971"/>
                  </a:lnTo>
                  <a:lnTo>
                    <a:pt x="1017333" y="152450"/>
                  </a:lnTo>
                  <a:lnTo>
                    <a:pt x="994740" y="174497"/>
                  </a:lnTo>
                  <a:lnTo>
                    <a:pt x="1017475" y="174497"/>
                  </a:lnTo>
                  <a:lnTo>
                    <a:pt x="1037922" y="113449"/>
                  </a:lnTo>
                  <a:lnTo>
                    <a:pt x="1028280" y="113449"/>
                  </a:lnTo>
                  <a:lnTo>
                    <a:pt x="1027772" y="112394"/>
                  </a:lnTo>
                  <a:lnTo>
                    <a:pt x="1027277" y="111188"/>
                  </a:lnTo>
                  <a:lnTo>
                    <a:pt x="1026795" y="109816"/>
                  </a:lnTo>
                  <a:lnTo>
                    <a:pt x="1026375" y="108826"/>
                  </a:lnTo>
                  <a:lnTo>
                    <a:pt x="1025664" y="107378"/>
                  </a:lnTo>
                  <a:lnTo>
                    <a:pt x="978547" y="17564"/>
                  </a:lnTo>
                  <a:close/>
                </a:path>
                <a:path w="1066165" h="250825">
                  <a:moveTo>
                    <a:pt x="1065999" y="6286"/>
                  </a:moveTo>
                  <a:lnTo>
                    <a:pt x="1054938" y="7708"/>
                  </a:lnTo>
                  <a:lnTo>
                    <a:pt x="1030401" y="105409"/>
                  </a:lnTo>
                  <a:lnTo>
                    <a:pt x="1028725" y="113398"/>
                  </a:lnTo>
                  <a:lnTo>
                    <a:pt x="1028280" y="113449"/>
                  </a:lnTo>
                  <a:lnTo>
                    <a:pt x="1037922" y="113449"/>
                  </a:lnTo>
                  <a:lnTo>
                    <a:pt x="1065999" y="6286"/>
                  </a:lnTo>
                  <a:close/>
                </a:path>
              </a:pathLst>
            </a:custGeom>
            <a:solidFill>
              <a:srgbClr val="000000"/>
            </a:solidFill>
          </p:spPr>
          <p:txBody>
            <a:bodyPr wrap="square" lIns="0" tIns="0" rIns="0" bIns="0" rtlCol="0"/>
            <a:lstStyle/>
            <a:p>
              <a:endParaRPr/>
            </a:p>
          </p:txBody>
        </p:sp>
        <p:sp>
          <p:nvSpPr>
            <p:cNvPr id="11" name="object 11"/>
            <p:cNvSpPr/>
            <p:nvPr/>
          </p:nvSpPr>
          <p:spPr>
            <a:xfrm>
              <a:off x="6616941" y="3541953"/>
              <a:ext cx="1798319" cy="554837"/>
            </a:xfrm>
            <a:prstGeom prst="rect">
              <a:avLst/>
            </a:prstGeom>
            <a:blipFill>
              <a:blip r:embed="rId4" cstate="print"/>
              <a:stretch>
                <a:fillRect/>
              </a:stretch>
            </a:blipFill>
          </p:spPr>
          <p:txBody>
            <a:bodyPr wrap="square" lIns="0" tIns="0" rIns="0" bIns="0" rtlCol="0"/>
            <a:lstStyle/>
            <a:p>
              <a:endParaRPr/>
            </a:p>
          </p:txBody>
        </p:sp>
      </p:grpSp>
      <p:sp>
        <p:nvSpPr>
          <p:cNvPr id="12" name="object 12"/>
          <p:cNvSpPr txBox="1"/>
          <p:nvPr/>
        </p:nvSpPr>
        <p:spPr>
          <a:xfrm>
            <a:off x="5404753" y="2243301"/>
            <a:ext cx="329565" cy="1502410"/>
          </a:xfrm>
          <a:prstGeom prst="rect">
            <a:avLst/>
          </a:prstGeom>
        </p:spPr>
        <p:txBody>
          <a:bodyPr vert="vert270" wrap="square" lIns="0" tIns="30480" rIns="0" bIns="0" rtlCol="0">
            <a:spAutoFit/>
          </a:bodyPr>
          <a:lstStyle/>
          <a:p>
            <a:pPr marL="12700">
              <a:lnSpc>
                <a:spcPct val="100000"/>
              </a:lnSpc>
              <a:spcBef>
                <a:spcPts val="240"/>
              </a:spcBef>
            </a:pPr>
            <a:r>
              <a:rPr sz="1800" spc="-320" dirty="0">
                <a:latin typeface="Arial Black"/>
                <a:cs typeface="Arial Black"/>
              </a:rPr>
              <a:t>Rate </a:t>
            </a:r>
            <a:r>
              <a:rPr sz="1800" spc="-225" dirty="0">
                <a:latin typeface="Arial Black"/>
                <a:cs typeface="Arial Black"/>
              </a:rPr>
              <a:t>of</a:t>
            </a:r>
            <a:r>
              <a:rPr sz="1800" spc="-245" dirty="0">
                <a:latin typeface="Arial Black"/>
                <a:cs typeface="Arial Black"/>
              </a:rPr>
              <a:t> </a:t>
            </a:r>
            <a:r>
              <a:rPr sz="1800" spc="-265" dirty="0">
                <a:latin typeface="Arial Black"/>
                <a:cs typeface="Arial Black"/>
              </a:rPr>
              <a:t>Change</a:t>
            </a:r>
            <a:endParaRPr sz="1800">
              <a:latin typeface="Arial Black"/>
              <a:cs typeface="Arial Black"/>
            </a:endParaRPr>
          </a:p>
        </p:txBody>
      </p:sp>
      <p:sp>
        <p:nvSpPr>
          <p:cNvPr id="13" name="object 13"/>
          <p:cNvSpPr txBox="1"/>
          <p:nvPr/>
        </p:nvSpPr>
        <p:spPr>
          <a:xfrm>
            <a:off x="7716202" y="1745361"/>
            <a:ext cx="1057910" cy="269875"/>
          </a:xfrm>
          <a:prstGeom prst="rect">
            <a:avLst/>
          </a:prstGeom>
        </p:spPr>
        <p:txBody>
          <a:bodyPr vert="horz" wrap="square" lIns="0" tIns="12700" rIns="0" bIns="0" rtlCol="0">
            <a:spAutoFit/>
          </a:bodyPr>
          <a:lstStyle/>
          <a:p>
            <a:pPr marL="12700">
              <a:lnSpc>
                <a:spcPct val="100000"/>
              </a:lnSpc>
              <a:spcBef>
                <a:spcPts val="100"/>
              </a:spcBef>
            </a:pPr>
            <a:r>
              <a:rPr sz="1600" spc="-240" dirty="0">
                <a:latin typeface="Arial Black"/>
                <a:cs typeface="Arial Black"/>
              </a:rPr>
              <a:t>We </a:t>
            </a:r>
            <a:r>
              <a:rPr sz="1600" spc="-250" dirty="0">
                <a:latin typeface="Arial Black"/>
                <a:cs typeface="Arial Black"/>
              </a:rPr>
              <a:t>are</a:t>
            </a:r>
            <a:r>
              <a:rPr sz="1600" spc="-330" dirty="0">
                <a:latin typeface="Arial Black"/>
                <a:cs typeface="Arial Black"/>
              </a:rPr>
              <a:t> </a:t>
            </a:r>
            <a:r>
              <a:rPr sz="1600" spc="-240" dirty="0">
                <a:latin typeface="Arial Black"/>
                <a:cs typeface="Arial Black"/>
              </a:rPr>
              <a:t>here</a:t>
            </a:r>
            <a:endParaRPr sz="1600">
              <a:latin typeface="Arial Black"/>
              <a:cs typeface="Arial Black"/>
            </a:endParaRPr>
          </a:p>
        </p:txBody>
      </p:sp>
      <p:sp>
        <p:nvSpPr>
          <p:cNvPr id="14" name="object 14"/>
          <p:cNvSpPr txBox="1"/>
          <p:nvPr/>
        </p:nvSpPr>
        <p:spPr>
          <a:xfrm>
            <a:off x="10330815" y="3980560"/>
            <a:ext cx="631190" cy="269875"/>
          </a:xfrm>
          <a:prstGeom prst="rect">
            <a:avLst/>
          </a:prstGeom>
        </p:spPr>
        <p:txBody>
          <a:bodyPr vert="horz" wrap="square" lIns="0" tIns="12700" rIns="0" bIns="0" rtlCol="0">
            <a:spAutoFit/>
          </a:bodyPr>
          <a:lstStyle/>
          <a:p>
            <a:pPr marL="12700">
              <a:lnSpc>
                <a:spcPct val="100000"/>
              </a:lnSpc>
              <a:spcBef>
                <a:spcPts val="100"/>
              </a:spcBef>
            </a:pPr>
            <a:r>
              <a:rPr sz="1600" spc="-20" dirty="0">
                <a:latin typeface="Arial Black"/>
                <a:cs typeface="Arial Black"/>
              </a:rPr>
              <a:t>~</a:t>
            </a:r>
            <a:r>
              <a:rPr sz="1600" spc="-170" dirty="0">
                <a:latin typeface="Arial Black"/>
                <a:cs typeface="Arial Black"/>
              </a:rPr>
              <a:t> </a:t>
            </a:r>
            <a:r>
              <a:rPr sz="1600" spc="-250" dirty="0">
                <a:latin typeface="Arial Black"/>
                <a:cs typeface="Arial Black"/>
              </a:rPr>
              <a:t>2007</a:t>
            </a:r>
            <a:endParaRPr sz="1600">
              <a:latin typeface="Arial Black"/>
              <a:cs typeface="Arial Black"/>
            </a:endParaRPr>
          </a:p>
        </p:txBody>
      </p:sp>
      <p:sp>
        <p:nvSpPr>
          <p:cNvPr id="15" name="object 15"/>
          <p:cNvSpPr txBox="1"/>
          <p:nvPr/>
        </p:nvSpPr>
        <p:spPr>
          <a:xfrm>
            <a:off x="5692140" y="5502211"/>
            <a:ext cx="5753735" cy="642620"/>
          </a:xfrm>
          <a:prstGeom prst="rect">
            <a:avLst/>
          </a:prstGeom>
        </p:spPr>
        <p:txBody>
          <a:bodyPr vert="horz" wrap="square" lIns="0" tIns="12700" rIns="0" bIns="0" rtlCol="0">
            <a:spAutoFit/>
          </a:bodyPr>
          <a:lstStyle/>
          <a:p>
            <a:pPr marR="318770" algn="ctr">
              <a:lnSpc>
                <a:spcPct val="100000"/>
              </a:lnSpc>
              <a:spcBef>
                <a:spcPts val="100"/>
              </a:spcBef>
            </a:pPr>
            <a:r>
              <a:rPr sz="1800" spc="-310" dirty="0">
                <a:latin typeface="Arial Black"/>
                <a:cs typeface="Arial Black"/>
              </a:rPr>
              <a:t>Time</a:t>
            </a:r>
            <a:endParaRPr sz="1800">
              <a:latin typeface="Arial Black"/>
              <a:cs typeface="Arial Black"/>
            </a:endParaRPr>
          </a:p>
          <a:p>
            <a:pPr marL="12700">
              <a:lnSpc>
                <a:spcPct val="100000"/>
              </a:lnSpc>
              <a:spcBef>
                <a:spcPts val="1495"/>
              </a:spcBef>
            </a:pPr>
            <a:r>
              <a:rPr sz="1000" spc="-140" dirty="0">
                <a:latin typeface="Arial Black"/>
                <a:cs typeface="Arial Black"/>
              </a:rPr>
              <a:t>Graph </a:t>
            </a:r>
            <a:r>
              <a:rPr sz="1000" spc="-135" dirty="0">
                <a:latin typeface="Arial Black"/>
                <a:cs typeface="Arial Black"/>
              </a:rPr>
              <a:t>originally by </a:t>
            </a:r>
            <a:r>
              <a:rPr sz="1000" spc="-150" dirty="0">
                <a:latin typeface="Arial Black"/>
                <a:cs typeface="Arial Black"/>
              </a:rPr>
              <a:t>Astro Teller, CEO </a:t>
            </a:r>
            <a:r>
              <a:rPr sz="1000" spc="-110" dirty="0">
                <a:latin typeface="Arial Black"/>
                <a:cs typeface="Arial Black"/>
              </a:rPr>
              <a:t>of </a:t>
            </a:r>
            <a:r>
              <a:rPr sz="1000" spc="-130" dirty="0">
                <a:latin typeface="Arial Black"/>
                <a:cs typeface="Arial Black"/>
              </a:rPr>
              <a:t>Google </a:t>
            </a:r>
            <a:r>
              <a:rPr sz="1000" spc="-165" dirty="0">
                <a:latin typeface="Arial Black"/>
                <a:cs typeface="Arial Black"/>
              </a:rPr>
              <a:t>X, </a:t>
            </a:r>
            <a:r>
              <a:rPr sz="1000" spc="-145" dirty="0">
                <a:latin typeface="Arial Black"/>
                <a:cs typeface="Arial Black"/>
              </a:rPr>
              <a:t>featured </a:t>
            </a:r>
            <a:r>
              <a:rPr sz="1000" spc="-135" dirty="0">
                <a:latin typeface="Arial Black"/>
                <a:cs typeface="Arial Black"/>
              </a:rPr>
              <a:t>in </a:t>
            </a:r>
            <a:r>
              <a:rPr sz="1000" spc="-175" dirty="0">
                <a:latin typeface="Arial Black"/>
                <a:cs typeface="Arial Black"/>
              </a:rPr>
              <a:t>Thomas </a:t>
            </a:r>
            <a:r>
              <a:rPr sz="1000" spc="-150" dirty="0">
                <a:latin typeface="Arial Black"/>
                <a:cs typeface="Arial Black"/>
              </a:rPr>
              <a:t>Freidman’s </a:t>
            </a:r>
            <a:r>
              <a:rPr sz="1000" spc="-175" dirty="0">
                <a:latin typeface="Arial Black"/>
                <a:cs typeface="Arial Black"/>
              </a:rPr>
              <a:t>“Thank </a:t>
            </a:r>
            <a:r>
              <a:rPr sz="1000" spc="-135" dirty="0">
                <a:latin typeface="Arial Black"/>
                <a:cs typeface="Arial Black"/>
              </a:rPr>
              <a:t>you </a:t>
            </a:r>
            <a:r>
              <a:rPr sz="1000" spc="-114" dirty="0">
                <a:latin typeface="Arial Black"/>
                <a:cs typeface="Arial Black"/>
              </a:rPr>
              <a:t>for </a:t>
            </a:r>
            <a:r>
              <a:rPr sz="1000" spc="-130" dirty="0">
                <a:latin typeface="Arial Black"/>
                <a:cs typeface="Arial Black"/>
              </a:rPr>
              <a:t>being</a:t>
            </a:r>
            <a:r>
              <a:rPr sz="1000" spc="-10" dirty="0">
                <a:latin typeface="Arial Black"/>
                <a:cs typeface="Arial Black"/>
              </a:rPr>
              <a:t> </a:t>
            </a:r>
            <a:r>
              <a:rPr sz="1000" spc="-160" dirty="0">
                <a:latin typeface="Arial Black"/>
                <a:cs typeface="Arial Black"/>
              </a:rPr>
              <a:t>late”</a:t>
            </a:r>
            <a:endParaRPr sz="1000">
              <a:latin typeface="Arial Black"/>
              <a:cs typeface="Arial Black"/>
            </a:endParaRPr>
          </a:p>
        </p:txBody>
      </p:sp>
      <p:grpSp>
        <p:nvGrpSpPr>
          <p:cNvPr id="16" name="object 16"/>
          <p:cNvGrpSpPr/>
          <p:nvPr/>
        </p:nvGrpSpPr>
        <p:grpSpPr>
          <a:xfrm>
            <a:off x="8240776" y="2049526"/>
            <a:ext cx="2018030" cy="2079625"/>
            <a:chOff x="8240776" y="2049526"/>
            <a:chExt cx="2018030" cy="2079625"/>
          </a:xfrm>
        </p:grpSpPr>
        <p:sp>
          <p:nvSpPr>
            <p:cNvPr id="17" name="object 17"/>
            <p:cNvSpPr/>
            <p:nvPr/>
          </p:nvSpPr>
          <p:spPr>
            <a:xfrm>
              <a:off x="9805035" y="2454783"/>
              <a:ext cx="277495" cy="265430"/>
            </a:xfrm>
            <a:custGeom>
              <a:avLst/>
              <a:gdLst/>
              <a:ahLst/>
              <a:cxnLst/>
              <a:rect l="l" t="t" r="r" b="b"/>
              <a:pathLst>
                <a:path w="277495" h="265430">
                  <a:moveTo>
                    <a:pt x="138684" y="0"/>
                  </a:moveTo>
                  <a:lnTo>
                    <a:pt x="94848" y="6759"/>
                  </a:lnTo>
                  <a:lnTo>
                    <a:pt x="56778" y="25581"/>
                  </a:lnTo>
                  <a:lnTo>
                    <a:pt x="26757" y="54282"/>
                  </a:lnTo>
                  <a:lnTo>
                    <a:pt x="7070" y="90679"/>
                  </a:lnTo>
                  <a:lnTo>
                    <a:pt x="0" y="132587"/>
                  </a:lnTo>
                  <a:lnTo>
                    <a:pt x="7070" y="174496"/>
                  </a:lnTo>
                  <a:lnTo>
                    <a:pt x="26757" y="210893"/>
                  </a:lnTo>
                  <a:lnTo>
                    <a:pt x="56778" y="239594"/>
                  </a:lnTo>
                  <a:lnTo>
                    <a:pt x="94848" y="258416"/>
                  </a:lnTo>
                  <a:lnTo>
                    <a:pt x="138684" y="265175"/>
                  </a:lnTo>
                  <a:lnTo>
                    <a:pt x="182519" y="258416"/>
                  </a:lnTo>
                  <a:lnTo>
                    <a:pt x="220589" y="239594"/>
                  </a:lnTo>
                  <a:lnTo>
                    <a:pt x="250610" y="210893"/>
                  </a:lnTo>
                  <a:lnTo>
                    <a:pt x="270297" y="174496"/>
                  </a:lnTo>
                  <a:lnTo>
                    <a:pt x="277368" y="132587"/>
                  </a:lnTo>
                  <a:lnTo>
                    <a:pt x="270297" y="90679"/>
                  </a:lnTo>
                  <a:lnTo>
                    <a:pt x="250610" y="54282"/>
                  </a:lnTo>
                  <a:lnTo>
                    <a:pt x="220589" y="25581"/>
                  </a:lnTo>
                  <a:lnTo>
                    <a:pt x="182519" y="6759"/>
                  </a:lnTo>
                  <a:lnTo>
                    <a:pt x="138684" y="0"/>
                  </a:lnTo>
                  <a:close/>
                </a:path>
              </a:pathLst>
            </a:custGeom>
            <a:solidFill>
              <a:srgbClr val="70706D"/>
            </a:solidFill>
          </p:spPr>
          <p:txBody>
            <a:bodyPr wrap="square" lIns="0" tIns="0" rIns="0" bIns="0" rtlCol="0"/>
            <a:lstStyle/>
            <a:p>
              <a:endParaRPr/>
            </a:p>
          </p:txBody>
        </p:sp>
        <p:sp>
          <p:nvSpPr>
            <p:cNvPr id="18" name="object 18"/>
            <p:cNvSpPr/>
            <p:nvPr/>
          </p:nvSpPr>
          <p:spPr>
            <a:xfrm>
              <a:off x="9805035" y="2454783"/>
              <a:ext cx="277495" cy="265430"/>
            </a:xfrm>
            <a:custGeom>
              <a:avLst/>
              <a:gdLst/>
              <a:ahLst/>
              <a:cxnLst/>
              <a:rect l="l" t="t" r="r" b="b"/>
              <a:pathLst>
                <a:path w="277495" h="265430">
                  <a:moveTo>
                    <a:pt x="0" y="132587"/>
                  </a:moveTo>
                  <a:lnTo>
                    <a:pt x="7070" y="90679"/>
                  </a:lnTo>
                  <a:lnTo>
                    <a:pt x="26757" y="54282"/>
                  </a:lnTo>
                  <a:lnTo>
                    <a:pt x="56778" y="25581"/>
                  </a:lnTo>
                  <a:lnTo>
                    <a:pt x="94848" y="6759"/>
                  </a:lnTo>
                  <a:lnTo>
                    <a:pt x="138684" y="0"/>
                  </a:lnTo>
                  <a:lnTo>
                    <a:pt x="182519" y="6759"/>
                  </a:lnTo>
                  <a:lnTo>
                    <a:pt x="220589" y="25581"/>
                  </a:lnTo>
                  <a:lnTo>
                    <a:pt x="250610" y="54282"/>
                  </a:lnTo>
                  <a:lnTo>
                    <a:pt x="270297" y="90679"/>
                  </a:lnTo>
                  <a:lnTo>
                    <a:pt x="277368" y="132587"/>
                  </a:lnTo>
                  <a:lnTo>
                    <a:pt x="270297" y="174496"/>
                  </a:lnTo>
                  <a:lnTo>
                    <a:pt x="250610" y="210893"/>
                  </a:lnTo>
                  <a:lnTo>
                    <a:pt x="220589" y="239594"/>
                  </a:lnTo>
                  <a:lnTo>
                    <a:pt x="182519" y="258416"/>
                  </a:lnTo>
                  <a:lnTo>
                    <a:pt x="138684" y="265175"/>
                  </a:lnTo>
                  <a:lnTo>
                    <a:pt x="94848" y="258416"/>
                  </a:lnTo>
                  <a:lnTo>
                    <a:pt x="56778" y="239594"/>
                  </a:lnTo>
                  <a:lnTo>
                    <a:pt x="26757" y="210893"/>
                  </a:lnTo>
                  <a:lnTo>
                    <a:pt x="7070" y="174496"/>
                  </a:lnTo>
                  <a:lnTo>
                    <a:pt x="0" y="132587"/>
                  </a:lnTo>
                  <a:close/>
                </a:path>
              </a:pathLst>
            </a:custGeom>
            <a:ln w="12954">
              <a:solidFill>
                <a:srgbClr val="171A45"/>
              </a:solidFill>
            </a:ln>
          </p:spPr>
          <p:txBody>
            <a:bodyPr wrap="square" lIns="0" tIns="0" rIns="0" bIns="0" rtlCol="0"/>
            <a:lstStyle/>
            <a:p>
              <a:endParaRPr/>
            </a:p>
          </p:txBody>
        </p:sp>
        <p:sp>
          <p:nvSpPr>
            <p:cNvPr id="19" name="object 19"/>
            <p:cNvSpPr/>
            <p:nvPr/>
          </p:nvSpPr>
          <p:spPr>
            <a:xfrm>
              <a:off x="9488170" y="3595535"/>
              <a:ext cx="764540" cy="527050"/>
            </a:xfrm>
            <a:custGeom>
              <a:avLst/>
              <a:gdLst/>
              <a:ahLst/>
              <a:cxnLst/>
              <a:rect l="l" t="t" r="r" b="b"/>
              <a:pathLst>
                <a:path w="764540" h="527050">
                  <a:moveTo>
                    <a:pt x="764095" y="526884"/>
                  </a:moveTo>
                  <a:lnTo>
                    <a:pt x="713092" y="525180"/>
                  </a:lnTo>
                  <a:lnTo>
                    <a:pt x="662289" y="520169"/>
                  </a:lnTo>
                  <a:lnTo>
                    <a:pt x="611884" y="512004"/>
                  </a:lnTo>
                  <a:lnTo>
                    <a:pt x="562078" y="500837"/>
                  </a:lnTo>
                  <a:lnTo>
                    <a:pt x="513068" y="486823"/>
                  </a:lnTo>
                  <a:lnTo>
                    <a:pt x="465056" y="470113"/>
                  </a:lnTo>
                  <a:lnTo>
                    <a:pt x="418239" y="450861"/>
                  </a:lnTo>
                  <a:lnTo>
                    <a:pt x="372817" y="429219"/>
                  </a:lnTo>
                  <a:lnTo>
                    <a:pt x="328990" y="405341"/>
                  </a:lnTo>
                  <a:lnTo>
                    <a:pt x="286957" y="379379"/>
                  </a:lnTo>
                  <a:lnTo>
                    <a:pt x="246917" y="351486"/>
                  </a:lnTo>
                  <a:lnTo>
                    <a:pt x="209070" y="321815"/>
                  </a:lnTo>
                  <a:lnTo>
                    <a:pt x="173615" y="290520"/>
                  </a:lnTo>
                  <a:lnTo>
                    <a:pt x="140751" y="257752"/>
                  </a:lnTo>
                  <a:lnTo>
                    <a:pt x="110677" y="223664"/>
                  </a:lnTo>
                  <a:lnTo>
                    <a:pt x="83594" y="188411"/>
                  </a:lnTo>
                  <a:lnTo>
                    <a:pt x="59699" y="152144"/>
                  </a:lnTo>
                  <a:lnTo>
                    <a:pt x="39193" y="115017"/>
                  </a:lnTo>
                  <a:lnTo>
                    <a:pt x="22275" y="77181"/>
                  </a:lnTo>
                  <a:lnTo>
                    <a:pt x="9144" y="38791"/>
                  </a:lnTo>
                  <a:lnTo>
                    <a:pt x="0" y="0"/>
                  </a:lnTo>
                </a:path>
              </a:pathLst>
            </a:custGeom>
            <a:ln w="12700">
              <a:solidFill>
                <a:srgbClr val="242861"/>
              </a:solidFill>
            </a:ln>
          </p:spPr>
          <p:txBody>
            <a:bodyPr wrap="square" lIns="0" tIns="0" rIns="0" bIns="0" rtlCol="0"/>
            <a:lstStyle/>
            <a:p>
              <a:endParaRPr/>
            </a:p>
          </p:txBody>
        </p:sp>
        <p:sp>
          <p:nvSpPr>
            <p:cNvPr id="20" name="object 20"/>
            <p:cNvSpPr/>
            <p:nvPr/>
          </p:nvSpPr>
          <p:spPr>
            <a:xfrm>
              <a:off x="9451352" y="3531870"/>
              <a:ext cx="76200" cy="79375"/>
            </a:xfrm>
            <a:custGeom>
              <a:avLst/>
              <a:gdLst/>
              <a:ahLst/>
              <a:cxnLst/>
              <a:rect l="l" t="t" r="r" b="b"/>
              <a:pathLst>
                <a:path w="76200" h="79375">
                  <a:moveTo>
                    <a:pt x="30975" y="0"/>
                  </a:moveTo>
                  <a:lnTo>
                    <a:pt x="0" y="79362"/>
                  </a:lnTo>
                  <a:lnTo>
                    <a:pt x="75882" y="72402"/>
                  </a:lnTo>
                  <a:lnTo>
                    <a:pt x="30975" y="0"/>
                  </a:lnTo>
                  <a:close/>
                </a:path>
              </a:pathLst>
            </a:custGeom>
            <a:solidFill>
              <a:srgbClr val="242861"/>
            </a:solidFill>
          </p:spPr>
          <p:txBody>
            <a:bodyPr wrap="square" lIns="0" tIns="0" rIns="0" bIns="0" rtlCol="0"/>
            <a:lstStyle/>
            <a:p>
              <a:endParaRPr/>
            </a:p>
          </p:txBody>
        </p:sp>
        <p:sp>
          <p:nvSpPr>
            <p:cNvPr id="21" name="object 21"/>
            <p:cNvSpPr/>
            <p:nvPr/>
          </p:nvSpPr>
          <p:spPr>
            <a:xfrm>
              <a:off x="8247126" y="2055876"/>
              <a:ext cx="1492250" cy="531495"/>
            </a:xfrm>
            <a:custGeom>
              <a:avLst/>
              <a:gdLst/>
              <a:ahLst/>
              <a:cxnLst/>
              <a:rect l="l" t="t" r="r" b="b"/>
              <a:pathLst>
                <a:path w="1492250" h="531494">
                  <a:moveTo>
                    <a:pt x="0" y="0"/>
                  </a:moveTo>
                  <a:lnTo>
                    <a:pt x="7073" y="44261"/>
                  </a:lnTo>
                  <a:lnTo>
                    <a:pt x="27758" y="88249"/>
                  </a:lnTo>
                  <a:lnTo>
                    <a:pt x="61256" y="131690"/>
                  </a:lnTo>
                  <a:lnTo>
                    <a:pt x="106766" y="174312"/>
                  </a:lnTo>
                  <a:lnTo>
                    <a:pt x="163486" y="215839"/>
                  </a:lnTo>
                  <a:lnTo>
                    <a:pt x="195800" y="236108"/>
                  </a:lnTo>
                  <a:lnTo>
                    <a:pt x="230617" y="256000"/>
                  </a:lnTo>
                  <a:lnTo>
                    <a:pt x="267836" y="275483"/>
                  </a:lnTo>
                  <a:lnTo>
                    <a:pt x="307358" y="294521"/>
                  </a:lnTo>
                  <a:lnTo>
                    <a:pt x="349082" y="313081"/>
                  </a:lnTo>
                  <a:lnTo>
                    <a:pt x="392908" y="331128"/>
                  </a:lnTo>
                  <a:lnTo>
                    <a:pt x="438736" y="348629"/>
                  </a:lnTo>
                  <a:lnTo>
                    <a:pt x="486467" y="365548"/>
                  </a:lnTo>
                  <a:lnTo>
                    <a:pt x="535999" y="381853"/>
                  </a:lnTo>
                  <a:lnTo>
                    <a:pt x="587234" y="397508"/>
                  </a:lnTo>
                  <a:lnTo>
                    <a:pt x="640070" y="412480"/>
                  </a:lnTo>
                  <a:lnTo>
                    <a:pt x="694409" y="426734"/>
                  </a:lnTo>
                  <a:lnTo>
                    <a:pt x="750149" y="440237"/>
                  </a:lnTo>
                  <a:lnTo>
                    <a:pt x="807191" y="452953"/>
                  </a:lnTo>
                  <a:lnTo>
                    <a:pt x="865434" y="464849"/>
                  </a:lnTo>
                  <a:lnTo>
                    <a:pt x="924779" y="475892"/>
                  </a:lnTo>
                  <a:lnTo>
                    <a:pt x="985126" y="486045"/>
                  </a:lnTo>
                  <a:lnTo>
                    <a:pt x="1046374" y="495276"/>
                  </a:lnTo>
                  <a:lnTo>
                    <a:pt x="1108423" y="503551"/>
                  </a:lnTo>
                  <a:lnTo>
                    <a:pt x="1171174" y="510834"/>
                  </a:lnTo>
                  <a:lnTo>
                    <a:pt x="1234526" y="517092"/>
                  </a:lnTo>
                  <a:lnTo>
                    <a:pt x="1298379" y="522291"/>
                  </a:lnTo>
                  <a:lnTo>
                    <a:pt x="1362633" y="526396"/>
                  </a:lnTo>
                  <a:lnTo>
                    <a:pt x="1427188" y="529374"/>
                  </a:lnTo>
                  <a:lnTo>
                    <a:pt x="1491945" y="531190"/>
                  </a:lnTo>
                </a:path>
              </a:pathLst>
            </a:custGeom>
            <a:ln w="12700">
              <a:solidFill>
                <a:srgbClr val="242861"/>
              </a:solidFill>
            </a:ln>
          </p:spPr>
          <p:txBody>
            <a:bodyPr wrap="square" lIns="0" tIns="0" rIns="0" bIns="0" rtlCol="0"/>
            <a:lstStyle/>
            <a:p>
              <a:endParaRPr/>
            </a:p>
          </p:txBody>
        </p:sp>
        <p:sp>
          <p:nvSpPr>
            <p:cNvPr id="22" name="object 22"/>
            <p:cNvSpPr/>
            <p:nvPr/>
          </p:nvSpPr>
          <p:spPr>
            <a:xfrm>
              <a:off x="9727907" y="2548864"/>
              <a:ext cx="76835" cy="76200"/>
            </a:xfrm>
            <a:custGeom>
              <a:avLst/>
              <a:gdLst/>
              <a:ahLst/>
              <a:cxnLst/>
              <a:rect l="l" t="t" r="r" b="b"/>
              <a:pathLst>
                <a:path w="76834" h="76200">
                  <a:moveTo>
                    <a:pt x="723" y="0"/>
                  </a:moveTo>
                  <a:lnTo>
                    <a:pt x="0" y="76200"/>
                  </a:lnTo>
                  <a:lnTo>
                    <a:pt x="76555" y="38823"/>
                  </a:lnTo>
                  <a:lnTo>
                    <a:pt x="723" y="0"/>
                  </a:lnTo>
                  <a:close/>
                </a:path>
              </a:pathLst>
            </a:custGeom>
            <a:solidFill>
              <a:srgbClr val="242861"/>
            </a:solidFill>
          </p:spPr>
          <p:txBody>
            <a:bodyPr wrap="square" lIns="0" tIns="0" rIns="0" bIns="0" rtlCol="0"/>
            <a:lstStyle/>
            <a:p>
              <a:endParaRPr/>
            </a:p>
          </p:txBody>
        </p:sp>
      </p:gr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6448" y="73405"/>
            <a:ext cx="9120505" cy="1068070"/>
          </a:xfrm>
          <a:prstGeom prst="rect">
            <a:avLst/>
          </a:prstGeom>
        </p:spPr>
        <p:txBody>
          <a:bodyPr vert="horz" wrap="square" lIns="0" tIns="74295" rIns="0" bIns="0" rtlCol="0">
            <a:spAutoFit/>
          </a:bodyPr>
          <a:lstStyle/>
          <a:p>
            <a:pPr marL="1354455" marR="5080" indent="-1342390">
              <a:lnSpc>
                <a:spcPts val="3890"/>
              </a:lnSpc>
              <a:spcBef>
                <a:spcPts val="585"/>
              </a:spcBef>
            </a:pPr>
            <a:r>
              <a:rPr sz="3600" spc="265" dirty="0">
                <a:latin typeface="Times New Roman"/>
                <a:cs typeface="Times New Roman"/>
              </a:rPr>
              <a:t>What's</a:t>
            </a:r>
            <a:r>
              <a:rPr sz="3600" spc="-10" dirty="0">
                <a:latin typeface="Times New Roman"/>
                <a:cs typeface="Times New Roman"/>
              </a:rPr>
              <a:t> </a:t>
            </a:r>
            <a:r>
              <a:rPr sz="3600" spc="595" dirty="0">
                <a:latin typeface="Times New Roman"/>
                <a:cs typeface="Times New Roman"/>
              </a:rPr>
              <a:t>the</a:t>
            </a:r>
            <a:r>
              <a:rPr sz="3600" spc="-15" dirty="0">
                <a:latin typeface="Times New Roman"/>
                <a:cs typeface="Times New Roman"/>
              </a:rPr>
              <a:t> </a:t>
            </a:r>
            <a:r>
              <a:rPr sz="3600" spc="570" dirty="0">
                <a:latin typeface="Times New Roman"/>
                <a:cs typeface="Times New Roman"/>
              </a:rPr>
              <a:t>cause</a:t>
            </a:r>
            <a:r>
              <a:rPr sz="3600" spc="-20" dirty="0">
                <a:latin typeface="Times New Roman"/>
                <a:cs typeface="Times New Roman"/>
              </a:rPr>
              <a:t> </a:t>
            </a:r>
            <a:r>
              <a:rPr sz="3600" spc="615" dirty="0">
                <a:latin typeface="Times New Roman"/>
                <a:cs typeface="Times New Roman"/>
              </a:rPr>
              <a:t>of</a:t>
            </a:r>
            <a:r>
              <a:rPr sz="3600" spc="-10" dirty="0">
                <a:latin typeface="Times New Roman"/>
                <a:cs typeface="Times New Roman"/>
              </a:rPr>
              <a:t> </a:t>
            </a:r>
            <a:r>
              <a:rPr sz="3600" spc="459" dirty="0">
                <a:latin typeface="Times New Roman"/>
                <a:cs typeface="Times New Roman"/>
              </a:rPr>
              <a:t>this</a:t>
            </a:r>
            <a:r>
              <a:rPr sz="3600" spc="-10" dirty="0">
                <a:latin typeface="Times New Roman"/>
                <a:cs typeface="Times New Roman"/>
              </a:rPr>
              <a:t> </a:t>
            </a:r>
            <a:r>
              <a:rPr sz="3600" spc="455" dirty="0">
                <a:latin typeface="Times New Roman"/>
                <a:cs typeface="Times New Roman"/>
              </a:rPr>
              <a:t>driver</a:t>
            </a:r>
            <a:r>
              <a:rPr sz="3600" spc="-25" dirty="0">
                <a:latin typeface="Times New Roman"/>
                <a:cs typeface="Times New Roman"/>
              </a:rPr>
              <a:t> </a:t>
            </a:r>
            <a:r>
              <a:rPr sz="3600" spc="615" dirty="0">
                <a:latin typeface="Times New Roman"/>
                <a:cs typeface="Times New Roman"/>
              </a:rPr>
              <a:t>of</a:t>
            </a:r>
            <a:r>
              <a:rPr sz="3600" spc="-10" dirty="0">
                <a:latin typeface="Times New Roman"/>
                <a:cs typeface="Times New Roman"/>
              </a:rPr>
              <a:t> </a:t>
            </a:r>
            <a:r>
              <a:rPr sz="3600" spc="595" dirty="0">
                <a:latin typeface="Times New Roman"/>
                <a:cs typeface="Times New Roman"/>
              </a:rPr>
              <a:t>the  </a:t>
            </a:r>
            <a:r>
              <a:rPr sz="3600" spc="520" dirty="0">
                <a:latin typeface="Times New Roman"/>
                <a:cs typeface="Times New Roman"/>
              </a:rPr>
              <a:t>exponential</a:t>
            </a:r>
            <a:r>
              <a:rPr sz="3600" spc="-20" dirty="0">
                <a:latin typeface="Times New Roman"/>
                <a:cs typeface="Times New Roman"/>
              </a:rPr>
              <a:t> </a:t>
            </a:r>
            <a:r>
              <a:rPr sz="3600" spc="610" dirty="0">
                <a:latin typeface="Times New Roman"/>
                <a:cs typeface="Times New Roman"/>
              </a:rPr>
              <a:t>acceleration</a:t>
            </a:r>
            <a:endParaRPr sz="3600">
              <a:latin typeface="Times New Roman"/>
              <a:cs typeface="Times New Roman"/>
            </a:endParaRPr>
          </a:p>
        </p:txBody>
      </p:sp>
      <p:sp>
        <p:nvSpPr>
          <p:cNvPr id="3" name="object 3"/>
          <p:cNvSpPr txBox="1"/>
          <p:nvPr/>
        </p:nvSpPr>
        <p:spPr>
          <a:xfrm>
            <a:off x="78739" y="1540982"/>
            <a:ext cx="3475354" cy="893444"/>
          </a:xfrm>
          <a:prstGeom prst="rect">
            <a:avLst/>
          </a:prstGeom>
        </p:spPr>
        <p:txBody>
          <a:bodyPr vert="horz" wrap="square" lIns="0" tIns="69215" rIns="0" bIns="0" rtlCol="0">
            <a:spAutoFit/>
          </a:bodyPr>
          <a:lstStyle/>
          <a:p>
            <a:pPr marL="12700">
              <a:lnSpc>
                <a:spcPct val="100000"/>
              </a:lnSpc>
              <a:spcBef>
                <a:spcPts val="545"/>
              </a:spcBef>
            </a:pPr>
            <a:r>
              <a:rPr sz="2000" spc="-5" dirty="0">
                <a:latin typeface="Comic Sans MS"/>
                <a:cs typeface="Comic Sans MS"/>
              </a:rPr>
              <a:t>First </a:t>
            </a:r>
            <a:r>
              <a:rPr sz="2000" spc="-10" dirty="0">
                <a:latin typeface="Comic Sans MS"/>
                <a:cs typeface="Comic Sans MS"/>
              </a:rPr>
              <a:t>transistor</a:t>
            </a:r>
            <a:r>
              <a:rPr sz="2000" spc="20" dirty="0">
                <a:latin typeface="Comic Sans MS"/>
                <a:cs typeface="Comic Sans MS"/>
              </a:rPr>
              <a:t> </a:t>
            </a:r>
            <a:r>
              <a:rPr sz="2000" spc="-10" dirty="0">
                <a:latin typeface="Comic Sans MS"/>
                <a:cs typeface="Comic Sans MS"/>
              </a:rPr>
              <a:t>(1949)</a:t>
            </a:r>
            <a:endParaRPr sz="2000">
              <a:latin typeface="Comic Sans MS"/>
              <a:cs typeface="Comic Sans MS"/>
            </a:endParaRPr>
          </a:p>
          <a:p>
            <a:pPr marL="12700">
              <a:lnSpc>
                <a:spcPct val="100000"/>
              </a:lnSpc>
              <a:spcBef>
                <a:spcPts val="625"/>
              </a:spcBef>
            </a:pPr>
            <a:r>
              <a:rPr sz="2000" spc="-5" dirty="0">
                <a:latin typeface="Comic Sans MS"/>
                <a:cs typeface="Comic Sans MS"/>
              </a:rPr>
              <a:t>(Brattain-Bardeen Nobel</a:t>
            </a:r>
            <a:r>
              <a:rPr sz="2000" spc="5" dirty="0">
                <a:latin typeface="Comic Sans MS"/>
                <a:cs typeface="Comic Sans MS"/>
              </a:rPr>
              <a:t> </a:t>
            </a:r>
            <a:r>
              <a:rPr sz="2000" spc="-5" dirty="0">
                <a:latin typeface="Comic Sans MS"/>
                <a:cs typeface="Comic Sans MS"/>
              </a:rPr>
              <a:t>56</a:t>
            </a:r>
            <a:r>
              <a:rPr sz="2800" spc="-5" dirty="0">
                <a:latin typeface="Comic Sans MS"/>
                <a:cs typeface="Comic Sans MS"/>
              </a:rPr>
              <a:t>)</a:t>
            </a:r>
            <a:endParaRPr sz="2800">
              <a:latin typeface="Comic Sans MS"/>
              <a:cs typeface="Comic Sans MS"/>
            </a:endParaRPr>
          </a:p>
        </p:txBody>
      </p:sp>
      <p:sp>
        <p:nvSpPr>
          <p:cNvPr id="4" name="object 4"/>
          <p:cNvSpPr/>
          <p:nvPr/>
        </p:nvSpPr>
        <p:spPr>
          <a:xfrm>
            <a:off x="7918704" y="1607819"/>
            <a:ext cx="3948429" cy="4366260"/>
          </a:xfrm>
          <a:custGeom>
            <a:avLst/>
            <a:gdLst/>
            <a:ahLst/>
            <a:cxnLst/>
            <a:rect l="l" t="t" r="r" b="b"/>
            <a:pathLst>
              <a:path w="3948429" h="4366260">
                <a:moveTo>
                  <a:pt x="3947922" y="0"/>
                </a:moveTo>
                <a:lnTo>
                  <a:pt x="0" y="0"/>
                </a:lnTo>
                <a:lnTo>
                  <a:pt x="0" y="4366260"/>
                </a:lnTo>
                <a:lnTo>
                  <a:pt x="3947922" y="4366260"/>
                </a:lnTo>
                <a:lnTo>
                  <a:pt x="3947922" y="0"/>
                </a:lnTo>
                <a:close/>
              </a:path>
            </a:pathLst>
          </a:custGeom>
          <a:solidFill>
            <a:srgbClr val="00B0F0"/>
          </a:solidFill>
        </p:spPr>
        <p:txBody>
          <a:bodyPr wrap="square" lIns="0" tIns="0" rIns="0" bIns="0" rtlCol="0"/>
          <a:lstStyle/>
          <a:p>
            <a:endParaRPr/>
          </a:p>
        </p:txBody>
      </p:sp>
      <p:sp>
        <p:nvSpPr>
          <p:cNvPr id="5" name="object 5"/>
          <p:cNvSpPr txBox="1"/>
          <p:nvPr/>
        </p:nvSpPr>
        <p:spPr>
          <a:xfrm>
            <a:off x="8986139" y="1580197"/>
            <a:ext cx="1812925" cy="452755"/>
          </a:xfrm>
          <a:prstGeom prst="rect">
            <a:avLst/>
          </a:prstGeom>
        </p:spPr>
        <p:txBody>
          <a:bodyPr vert="horz" wrap="square" lIns="0" tIns="12700" rIns="0" bIns="0" rtlCol="0">
            <a:spAutoFit/>
          </a:bodyPr>
          <a:lstStyle/>
          <a:p>
            <a:pPr marL="12700">
              <a:lnSpc>
                <a:spcPct val="100000"/>
              </a:lnSpc>
              <a:spcBef>
                <a:spcPts val="100"/>
              </a:spcBef>
            </a:pPr>
            <a:r>
              <a:rPr sz="2800" spc="-5" dirty="0">
                <a:latin typeface="Comic Sans MS"/>
                <a:cs typeface="Comic Sans MS"/>
              </a:rPr>
              <a:t>(nano</a:t>
            </a:r>
            <a:r>
              <a:rPr sz="2800" spc="-75" dirty="0">
                <a:latin typeface="Comic Sans MS"/>
                <a:cs typeface="Comic Sans MS"/>
              </a:rPr>
              <a:t> </a:t>
            </a:r>
            <a:r>
              <a:rPr sz="2800" dirty="0">
                <a:latin typeface="Comic Sans MS"/>
                <a:cs typeface="Comic Sans MS"/>
              </a:rPr>
              <a:t>chip)</a:t>
            </a:r>
            <a:endParaRPr sz="2800">
              <a:latin typeface="Comic Sans MS"/>
              <a:cs typeface="Comic Sans MS"/>
            </a:endParaRPr>
          </a:p>
        </p:txBody>
      </p:sp>
      <p:sp>
        <p:nvSpPr>
          <p:cNvPr id="6" name="object 6"/>
          <p:cNvSpPr/>
          <p:nvPr/>
        </p:nvSpPr>
        <p:spPr>
          <a:xfrm>
            <a:off x="8264652" y="2167127"/>
            <a:ext cx="3263646" cy="3121152"/>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8270240" y="5471414"/>
            <a:ext cx="3131820" cy="208279"/>
          </a:xfrm>
          <a:prstGeom prst="rect">
            <a:avLst/>
          </a:prstGeom>
        </p:spPr>
        <p:txBody>
          <a:bodyPr vert="horz" wrap="square" lIns="0" tIns="12700" rIns="0" bIns="0" rtlCol="0">
            <a:spAutoFit/>
          </a:bodyPr>
          <a:lstStyle/>
          <a:p>
            <a:pPr marL="12700">
              <a:lnSpc>
                <a:spcPct val="100000"/>
              </a:lnSpc>
              <a:spcBef>
                <a:spcPts val="100"/>
              </a:spcBef>
            </a:pPr>
            <a:r>
              <a:rPr sz="1200" spc="-10" dirty="0">
                <a:latin typeface="Arial Black"/>
                <a:cs typeface="Arial Black"/>
              </a:rPr>
              <a:t>Size: </a:t>
            </a:r>
            <a:r>
              <a:rPr sz="1200" spc="-5" dirty="0">
                <a:latin typeface="Arial Black"/>
                <a:cs typeface="Arial Black"/>
              </a:rPr>
              <a:t>nm scale (width of DNA</a:t>
            </a:r>
            <a:r>
              <a:rPr sz="1200" spc="95" dirty="0">
                <a:latin typeface="Arial Black"/>
                <a:cs typeface="Arial Black"/>
              </a:rPr>
              <a:t> </a:t>
            </a:r>
            <a:r>
              <a:rPr sz="1200" spc="-5" dirty="0">
                <a:latin typeface="Arial Black"/>
                <a:cs typeface="Arial Black"/>
              </a:rPr>
              <a:t>strand)</a:t>
            </a:r>
            <a:endParaRPr sz="1200">
              <a:latin typeface="Arial Black"/>
              <a:cs typeface="Arial Black"/>
            </a:endParaRPr>
          </a:p>
        </p:txBody>
      </p:sp>
      <p:sp>
        <p:nvSpPr>
          <p:cNvPr id="8" name="object 8"/>
          <p:cNvSpPr/>
          <p:nvPr/>
        </p:nvSpPr>
        <p:spPr>
          <a:xfrm>
            <a:off x="259079" y="2460498"/>
            <a:ext cx="3657600" cy="2923019"/>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152400" y="5483352"/>
            <a:ext cx="3813175" cy="307975"/>
          </a:xfrm>
          <a:prstGeom prst="rect">
            <a:avLst/>
          </a:prstGeom>
          <a:solidFill>
            <a:srgbClr val="FFC000"/>
          </a:solidFill>
        </p:spPr>
        <p:txBody>
          <a:bodyPr vert="horz" wrap="square" lIns="0" tIns="34290" rIns="0" bIns="0" rtlCol="0">
            <a:spAutoFit/>
          </a:bodyPr>
          <a:lstStyle/>
          <a:p>
            <a:pPr marL="90805">
              <a:lnSpc>
                <a:spcPct val="100000"/>
              </a:lnSpc>
              <a:spcBef>
                <a:spcPts val="270"/>
              </a:spcBef>
            </a:pPr>
            <a:r>
              <a:rPr sz="1400" spc="-10" dirty="0">
                <a:solidFill>
                  <a:srgbClr val="FFFFFF"/>
                </a:solidFill>
                <a:latin typeface="Arial Black"/>
                <a:cs typeface="Arial Black"/>
              </a:rPr>
              <a:t>Size: </a:t>
            </a:r>
            <a:r>
              <a:rPr sz="1400" spc="-5" dirty="0">
                <a:solidFill>
                  <a:srgbClr val="FFFFFF"/>
                </a:solidFill>
                <a:latin typeface="Arial Black"/>
                <a:cs typeface="Arial Black"/>
              </a:rPr>
              <a:t>mm scale </a:t>
            </a:r>
            <a:r>
              <a:rPr sz="1400" dirty="0">
                <a:solidFill>
                  <a:srgbClr val="FFFFFF"/>
                </a:solidFill>
                <a:latin typeface="Arial Black"/>
                <a:cs typeface="Arial Black"/>
              </a:rPr>
              <a:t>(grain </a:t>
            </a:r>
            <a:r>
              <a:rPr sz="1400" spc="-5" dirty="0">
                <a:solidFill>
                  <a:srgbClr val="FFFFFF"/>
                </a:solidFill>
                <a:latin typeface="Arial Black"/>
                <a:cs typeface="Arial Black"/>
              </a:rPr>
              <a:t>of</a:t>
            </a:r>
            <a:r>
              <a:rPr sz="1400" spc="120" dirty="0">
                <a:solidFill>
                  <a:srgbClr val="FFFFFF"/>
                </a:solidFill>
                <a:latin typeface="Arial Black"/>
                <a:cs typeface="Arial Black"/>
              </a:rPr>
              <a:t> </a:t>
            </a:r>
            <a:r>
              <a:rPr sz="1400" spc="-10" dirty="0">
                <a:solidFill>
                  <a:srgbClr val="FFFFFF"/>
                </a:solidFill>
                <a:latin typeface="Arial Black"/>
                <a:cs typeface="Arial Black"/>
              </a:rPr>
              <a:t>sand)</a:t>
            </a:r>
            <a:endParaRPr sz="1400">
              <a:latin typeface="Arial Black"/>
              <a:cs typeface="Arial Black"/>
            </a:endParaRPr>
          </a:p>
        </p:txBody>
      </p:sp>
      <p:sp>
        <p:nvSpPr>
          <p:cNvPr id="10" name="object 10"/>
          <p:cNvSpPr txBox="1"/>
          <p:nvPr/>
        </p:nvSpPr>
        <p:spPr>
          <a:xfrm>
            <a:off x="4184903" y="1554480"/>
            <a:ext cx="3340100" cy="646430"/>
          </a:xfrm>
          <a:prstGeom prst="rect">
            <a:avLst/>
          </a:prstGeom>
          <a:solidFill>
            <a:srgbClr val="FFFF00"/>
          </a:solidFill>
        </p:spPr>
        <p:txBody>
          <a:bodyPr vert="horz" wrap="square" lIns="0" tIns="21590" rIns="0" bIns="0" rtlCol="0">
            <a:spAutoFit/>
          </a:bodyPr>
          <a:lstStyle/>
          <a:p>
            <a:pPr marL="107314">
              <a:lnSpc>
                <a:spcPct val="100000"/>
              </a:lnSpc>
              <a:spcBef>
                <a:spcPts val="170"/>
              </a:spcBef>
            </a:pPr>
            <a:r>
              <a:rPr sz="3600" b="1" spc="-5" dirty="0">
                <a:latin typeface="Comic Sans MS"/>
                <a:cs typeface="Comic Sans MS"/>
              </a:rPr>
              <a:t>Z80</a:t>
            </a:r>
            <a:r>
              <a:rPr sz="3600" b="1" spc="-40" dirty="0">
                <a:latin typeface="Comic Sans MS"/>
                <a:cs typeface="Comic Sans MS"/>
              </a:rPr>
              <a:t> </a:t>
            </a:r>
            <a:r>
              <a:rPr sz="3600" b="1" spc="-5" dirty="0">
                <a:latin typeface="Comic Sans MS"/>
                <a:cs typeface="Comic Sans MS"/>
              </a:rPr>
              <a:t>microchip</a:t>
            </a:r>
            <a:endParaRPr sz="3600">
              <a:latin typeface="Comic Sans MS"/>
              <a:cs typeface="Comic Sans MS"/>
            </a:endParaRPr>
          </a:p>
        </p:txBody>
      </p:sp>
      <p:sp>
        <p:nvSpPr>
          <p:cNvPr id="11" name="object 11"/>
          <p:cNvSpPr/>
          <p:nvPr/>
        </p:nvSpPr>
        <p:spPr>
          <a:xfrm>
            <a:off x="4399026" y="2364485"/>
            <a:ext cx="3227070" cy="3011424"/>
          </a:xfrm>
          <a:prstGeom prst="rect">
            <a:avLst/>
          </a:prstGeom>
          <a:blipFill>
            <a:blip r:embed="rId5" cstate="print"/>
            <a:stretch>
              <a:fillRect/>
            </a:stretch>
          </a:blipFill>
        </p:spPr>
        <p:txBody>
          <a:bodyPr wrap="square" lIns="0" tIns="0" rIns="0" bIns="0" rtlCol="0"/>
          <a:lstStyle/>
          <a:p>
            <a:endParaRPr/>
          </a:p>
        </p:txBody>
      </p:sp>
      <p:sp>
        <p:nvSpPr>
          <p:cNvPr id="12" name="object 12"/>
          <p:cNvSpPr txBox="1"/>
          <p:nvPr/>
        </p:nvSpPr>
        <p:spPr>
          <a:xfrm>
            <a:off x="4377690" y="5483352"/>
            <a:ext cx="3477260" cy="307975"/>
          </a:xfrm>
          <a:prstGeom prst="rect">
            <a:avLst/>
          </a:prstGeom>
          <a:solidFill>
            <a:srgbClr val="000000"/>
          </a:solidFill>
        </p:spPr>
        <p:txBody>
          <a:bodyPr vert="horz" wrap="square" lIns="0" tIns="40640" rIns="0" bIns="0" rtlCol="0">
            <a:spAutoFit/>
          </a:bodyPr>
          <a:lstStyle/>
          <a:p>
            <a:pPr marL="91440">
              <a:lnSpc>
                <a:spcPct val="100000"/>
              </a:lnSpc>
              <a:spcBef>
                <a:spcPts val="320"/>
              </a:spcBef>
            </a:pPr>
            <a:r>
              <a:rPr sz="1400" spc="-250" dirty="0">
                <a:solidFill>
                  <a:srgbClr val="FFFFFF"/>
                </a:solidFill>
                <a:latin typeface="Arial Black"/>
                <a:cs typeface="Arial Black"/>
              </a:rPr>
              <a:t>1000th </a:t>
            </a:r>
            <a:r>
              <a:rPr sz="1400" spc="-254" dirty="0">
                <a:solidFill>
                  <a:srgbClr val="FFFFFF"/>
                </a:solidFill>
                <a:latin typeface="Arial Black"/>
                <a:cs typeface="Arial Black"/>
              </a:rPr>
              <a:t>mm </a:t>
            </a:r>
            <a:r>
              <a:rPr sz="1400" spc="-260" dirty="0">
                <a:solidFill>
                  <a:srgbClr val="FFFFFF"/>
                </a:solidFill>
                <a:latin typeface="Arial Black"/>
                <a:cs typeface="Arial Black"/>
              </a:rPr>
              <a:t>scale </a:t>
            </a:r>
            <a:r>
              <a:rPr sz="1400" spc="-210" dirty="0">
                <a:solidFill>
                  <a:srgbClr val="FFFFFF"/>
                </a:solidFill>
                <a:latin typeface="Arial Black"/>
                <a:cs typeface="Arial Black"/>
              </a:rPr>
              <a:t>(width </a:t>
            </a:r>
            <a:r>
              <a:rPr sz="1400" spc="-175" dirty="0">
                <a:solidFill>
                  <a:srgbClr val="FFFFFF"/>
                </a:solidFill>
                <a:latin typeface="Arial Black"/>
                <a:cs typeface="Arial Black"/>
              </a:rPr>
              <a:t>of </a:t>
            </a:r>
            <a:r>
              <a:rPr sz="1400" spc="-215" dirty="0">
                <a:solidFill>
                  <a:srgbClr val="FFFFFF"/>
                </a:solidFill>
                <a:latin typeface="Arial Black"/>
                <a:cs typeface="Arial Black"/>
              </a:rPr>
              <a:t>human </a:t>
            </a:r>
            <a:r>
              <a:rPr sz="1400" spc="-185" dirty="0">
                <a:solidFill>
                  <a:srgbClr val="FFFFFF"/>
                </a:solidFill>
                <a:latin typeface="Arial Black"/>
                <a:cs typeface="Arial Black"/>
              </a:rPr>
              <a:t>hair)</a:t>
            </a:r>
            <a:endParaRPr sz="1400">
              <a:latin typeface="Arial Black"/>
              <a:cs typeface="Arial Black"/>
            </a:endParaRPr>
          </a:p>
        </p:txBody>
      </p:sp>
      <p:sp>
        <p:nvSpPr>
          <p:cNvPr id="13" name="object 13"/>
          <p:cNvSpPr txBox="1"/>
          <p:nvPr/>
        </p:nvSpPr>
        <p:spPr>
          <a:xfrm>
            <a:off x="128587" y="6008497"/>
            <a:ext cx="10825480" cy="269875"/>
          </a:xfrm>
          <a:prstGeom prst="rect">
            <a:avLst/>
          </a:prstGeom>
        </p:spPr>
        <p:txBody>
          <a:bodyPr vert="horz" wrap="square" lIns="0" tIns="12700" rIns="0" bIns="0" rtlCol="0">
            <a:spAutoFit/>
          </a:bodyPr>
          <a:lstStyle/>
          <a:p>
            <a:pPr marL="12700">
              <a:lnSpc>
                <a:spcPct val="100000"/>
              </a:lnSpc>
              <a:spcBef>
                <a:spcPts val="100"/>
              </a:spcBef>
            </a:pPr>
            <a:r>
              <a:rPr sz="1600" b="1" dirty="0">
                <a:latin typeface="Arial"/>
                <a:cs typeface="Arial"/>
              </a:rPr>
              <a:t>COVID-19:</a:t>
            </a:r>
            <a:r>
              <a:rPr sz="1600" b="1" spc="80" dirty="0">
                <a:latin typeface="Arial"/>
                <a:cs typeface="Arial"/>
              </a:rPr>
              <a:t> </a:t>
            </a:r>
            <a:r>
              <a:rPr sz="1600" b="1" spc="245" dirty="0">
                <a:latin typeface="Arial"/>
                <a:cs typeface="Arial"/>
              </a:rPr>
              <a:t>Enabled</a:t>
            </a:r>
            <a:r>
              <a:rPr sz="1600" b="1" spc="95" dirty="0">
                <a:latin typeface="Arial"/>
                <a:cs typeface="Arial"/>
              </a:rPr>
              <a:t> </a:t>
            </a:r>
            <a:r>
              <a:rPr sz="1600" b="1" spc="335" dirty="0">
                <a:latin typeface="Arial"/>
                <a:cs typeface="Arial"/>
              </a:rPr>
              <a:t>the</a:t>
            </a:r>
            <a:r>
              <a:rPr sz="1600" b="1" spc="100" dirty="0">
                <a:latin typeface="Arial"/>
                <a:cs typeface="Arial"/>
              </a:rPr>
              <a:t> </a:t>
            </a:r>
            <a:r>
              <a:rPr sz="1600" b="1" spc="270" dirty="0">
                <a:latin typeface="Arial"/>
                <a:cs typeface="Arial"/>
              </a:rPr>
              <a:t>fast</a:t>
            </a:r>
            <a:r>
              <a:rPr sz="1600" b="1" spc="90" dirty="0">
                <a:latin typeface="Arial"/>
                <a:cs typeface="Arial"/>
              </a:rPr>
              <a:t> </a:t>
            </a:r>
            <a:r>
              <a:rPr sz="1600" b="1" spc="190" dirty="0">
                <a:latin typeface="Arial"/>
                <a:cs typeface="Arial"/>
              </a:rPr>
              <a:t>gene</a:t>
            </a:r>
            <a:r>
              <a:rPr sz="1600" b="1" spc="105" dirty="0">
                <a:latin typeface="Arial"/>
                <a:cs typeface="Arial"/>
              </a:rPr>
              <a:t> </a:t>
            </a:r>
            <a:r>
              <a:rPr sz="1600" b="1" spc="220" dirty="0">
                <a:latin typeface="Arial"/>
                <a:cs typeface="Arial"/>
              </a:rPr>
              <a:t>sequencing</a:t>
            </a:r>
            <a:r>
              <a:rPr sz="1600" b="1" spc="80" dirty="0">
                <a:latin typeface="Arial"/>
                <a:cs typeface="Arial"/>
              </a:rPr>
              <a:t> </a:t>
            </a:r>
            <a:r>
              <a:rPr sz="1600" b="1" spc="380" dirty="0">
                <a:latin typeface="Arial"/>
                <a:cs typeface="Arial"/>
              </a:rPr>
              <a:t>and</a:t>
            </a:r>
            <a:r>
              <a:rPr sz="1600" b="1" spc="90" dirty="0">
                <a:latin typeface="Arial"/>
                <a:cs typeface="Arial"/>
              </a:rPr>
              <a:t> </a:t>
            </a:r>
            <a:r>
              <a:rPr sz="1600" b="1" spc="400" dirty="0">
                <a:latin typeface="Arial"/>
                <a:cs typeface="Arial"/>
              </a:rPr>
              <a:t>drug</a:t>
            </a:r>
            <a:r>
              <a:rPr sz="1600" b="1" spc="80" dirty="0">
                <a:latin typeface="Arial"/>
                <a:cs typeface="Arial"/>
              </a:rPr>
              <a:t> </a:t>
            </a:r>
            <a:r>
              <a:rPr sz="1600" b="1" spc="195" dirty="0">
                <a:latin typeface="Arial"/>
                <a:cs typeface="Arial"/>
              </a:rPr>
              <a:t>design</a:t>
            </a:r>
            <a:r>
              <a:rPr sz="1600" b="1" spc="95" dirty="0">
                <a:latin typeface="Arial"/>
                <a:cs typeface="Arial"/>
              </a:rPr>
              <a:t> </a:t>
            </a:r>
            <a:r>
              <a:rPr sz="1600" b="1" spc="409" dirty="0">
                <a:latin typeface="Arial"/>
                <a:cs typeface="Arial"/>
              </a:rPr>
              <a:t>at</a:t>
            </a:r>
            <a:r>
              <a:rPr sz="1600" b="1" spc="90" dirty="0">
                <a:latin typeface="Arial"/>
                <a:cs typeface="Arial"/>
              </a:rPr>
              <a:t> </a:t>
            </a:r>
            <a:r>
              <a:rPr sz="1600" b="1" spc="390" dirty="0">
                <a:latin typeface="Arial"/>
                <a:cs typeface="Arial"/>
              </a:rPr>
              <a:t>an</a:t>
            </a:r>
            <a:r>
              <a:rPr sz="1600" b="1" spc="100" dirty="0">
                <a:latin typeface="Arial"/>
                <a:cs typeface="Arial"/>
              </a:rPr>
              <a:t> </a:t>
            </a:r>
            <a:r>
              <a:rPr sz="1600" b="1" spc="275" dirty="0">
                <a:latin typeface="Arial"/>
                <a:cs typeface="Arial"/>
              </a:rPr>
              <a:t>unprecedented</a:t>
            </a:r>
            <a:r>
              <a:rPr sz="1600" b="1" spc="90" dirty="0">
                <a:latin typeface="Arial"/>
                <a:cs typeface="Arial"/>
              </a:rPr>
              <a:t> </a:t>
            </a:r>
            <a:r>
              <a:rPr sz="1600" b="1" spc="125" dirty="0">
                <a:latin typeface="Arial"/>
                <a:cs typeface="Arial"/>
              </a:rPr>
              <a:t>pace</a:t>
            </a:r>
            <a:endParaRPr sz="1600">
              <a:latin typeface="Arial"/>
              <a:cs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756147" y="0"/>
            <a:ext cx="6435852" cy="2311146"/>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276986" y="6273927"/>
            <a:ext cx="4276725" cy="400050"/>
          </a:xfrm>
          <a:custGeom>
            <a:avLst/>
            <a:gdLst/>
            <a:ahLst/>
            <a:cxnLst/>
            <a:rect l="l" t="t" r="r" b="b"/>
            <a:pathLst>
              <a:path w="4276725" h="400050">
                <a:moveTo>
                  <a:pt x="4276344" y="0"/>
                </a:moveTo>
                <a:lnTo>
                  <a:pt x="0" y="0"/>
                </a:lnTo>
                <a:lnTo>
                  <a:pt x="0" y="400050"/>
                </a:lnTo>
                <a:lnTo>
                  <a:pt x="4276344" y="400050"/>
                </a:lnTo>
                <a:lnTo>
                  <a:pt x="4276344" y="0"/>
                </a:lnTo>
                <a:close/>
              </a:path>
            </a:pathLst>
          </a:custGeom>
          <a:solidFill>
            <a:srgbClr val="92D050"/>
          </a:solidFill>
        </p:spPr>
        <p:txBody>
          <a:bodyPr wrap="square" lIns="0" tIns="0" rIns="0" bIns="0" rtlCol="0"/>
          <a:lstStyle/>
          <a:p>
            <a:endParaRPr/>
          </a:p>
        </p:txBody>
      </p:sp>
      <p:sp>
        <p:nvSpPr>
          <p:cNvPr id="4" name="object 4"/>
          <p:cNvSpPr txBox="1"/>
          <p:nvPr/>
        </p:nvSpPr>
        <p:spPr>
          <a:xfrm>
            <a:off x="276986" y="6273927"/>
            <a:ext cx="4276725" cy="400050"/>
          </a:xfrm>
          <a:prstGeom prst="rect">
            <a:avLst/>
          </a:prstGeom>
          <a:ln w="9905">
            <a:solidFill>
              <a:srgbClr val="FFFF00"/>
            </a:solidFill>
          </a:ln>
        </p:spPr>
        <p:txBody>
          <a:bodyPr vert="horz" wrap="square" lIns="0" tIns="29209" rIns="0" bIns="0" rtlCol="0">
            <a:spAutoFit/>
          </a:bodyPr>
          <a:lstStyle/>
          <a:p>
            <a:pPr marL="90170">
              <a:lnSpc>
                <a:spcPct val="100000"/>
              </a:lnSpc>
              <a:spcBef>
                <a:spcPts val="229"/>
              </a:spcBef>
            </a:pPr>
            <a:r>
              <a:rPr sz="2000" b="1" i="1" spc="-55" dirty="0">
                <a:latin typeface="Carlito"/>
                <a:cs typeface="Carlito"/>
              </a:rPr>
              <a:t>Dr. </a:t>
            </a:r>
            <a:r>
              <a:rPr sz="2000" b="1" i="1" spc="-5" dirty="0">
                <a:latin typeface="Carlito"/>
                <a:cs typeface="Carlito"/>
              </a:rPr>
              <a:t>Gordon MOORE</a:t>
            </a:r>
            <a:r>
              <a:rPr sz="2000" b="1" i="1" spc="30" dirty="0">
                <a:latin typeface="Carlito"/>
                <a:cs typeface="Carlito"/>
              </a:rPr>
              <a:t> </a:t>
            </a:r>
            <a:r>
              <a:rPr sz="2000" b="1" i="1" spc="-10" dirty="0">
                <a:latin typeface="Carlito"/>
                <a:cs typeface="Carlito"/>
              </a:rPr>
              <a:t>(Intel)</a:t>
            </a:r>
            <a:endParaRPr sz="2000">
              <a:latin typeface="Carlito"/>
              <a:cs typeface="Carlito"/>
            </a:endParaRPr>
          </a:p>
        </p:txBody>
      </p:sp>
      <p:grpSp>
        <p:nvGrpSpPr>
          <p:cNvPr id="5" name="object 5"/>
          <p:cNvGrpSpPr/>
          <p:nvPr/>
        </p:nvGrpSpPr>
        <p:grpSpPr>
          <a:xfrm>
            <a:off x="5758243" y="2363723"/>
            <a:ext cx="6433820" cy="4210050"/>
            <a:chOff x="5758243" y="2363723"/>
            <a:chExt cx="6433820" cy="4210050"/>
          </a:xfrm>
        </p:grpSpPr>
        <p:sp>
          <p:nvSpPr>
            <p:cNvPr id="6" name="object 6"/>
            <p:cNvSpPr/>
            <p:nvPr/>
          </p:nvSpPr>
          <p:spPr>
            <a:xfrm>
              <a:off x="5816358" y="2363723"/>
              <a:ext cx="6375641" cy="3761231"/>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5764910" y="5980550"/>
              <a:ext cx="3796029" cy="586105"/>
            </a:xfrm>
            <a:custGeom>
              <a:avLst/>
              <a:gdLst/>
              <a:ahLst/>
              <a:cxnLst/>
              <a:rect l="l" t="t" r="r" b="b"/>
              <a:pathLst>
                <a:path w="3796029" h="586104">
                  <a:moveTo>
                    <a:pt x="1897761" y="0"/>
                  </a:moveTo>
                  <a:lnTo>
                    <a:pt x="1751266" y="146507"/>
                  </a:lnTo>
                  <a:lnTo>
                    <a:pt x="1824520" y="146507"/>
                  </a:lnTo>
                  <a:lnTo>
                    <a:pt x="1824520" y="205232"/>
                  </a:lnTo>
                  <a:lnTo>
                    <a:pt x="0" y="205232"/>
                  </a:lnTo>
                  <a:lnTo>
                    <a:pt x="0" y="585978"/>
                  </a:lnTo>
                  <a:lnTo>
                    <a:pt x="3795522" y="585978"/>
                  </a:lnTo>
                  <a:lnTo>
                    <a:pt x="3795522" y="205232"/>
                  </a:lnTo>
                  <a:lnTo>
                    <a:pt x="1971001" y="205232"/>
                  </a:lnTo>
                  <a:lnTo>
                    <a:pt x="1971001" y="146507"/>
                  </a:lnTo>
                  <a:lnTo>
                    <a:pt x="2044255" y="146507"/>
                  </a:lnTo>
                  <a:lnTo>
                    <a:pt x="1897761" y="0"/>
                  </a:lnTo>
                  <a:close/>
                </a:path>
              </a:pathLst>
            </a:custGeom>
            <a:solidFill>
              <a:srgbClr val="FFC000"/>
            </a:solidFill>
          </p:spPr>
          <p:txBody>
            <a:bodyPr wrap="square" lIns="0" tIns="0" rIns="0" bIns="0" rtlCol="0"/>
            <a:lstStyle/>
            <a:p>
              <a:endParaRPr/>
            </a:p>
          </p:txBody>
        </p:sp>
        <p:sp>
          <p:nvSpPr>
            <p:cNvPr id="8" name="object 8"/>
            <p:cNvSpPr/>
            <p:nvPr/>
          </p:nvSpPr>
          <p:spPr>
            <a:xfrm>
              <a:off x="5764910" y="5980550"/>
              <a:ext cx="3796029" cy="586105"/>
            </a:xfrm>
            <a:custGeom>
              <a:avLst/>
              <a:gdLst/>
              <a:ahLst/>
              <a:cxnLst/>
              <a:rect l="l" t="t" r="r" b="b"/>
              <a:pathLst>
                <a:path w="3796029" h="586104">
                  <a:moveTo>
                    <a:pt x="0" y="205232"/>
                  </a:moveTo>
                  <a:lnTo>
                    <a:pt x="1824520" y="205232"/>
                  </a:lnTo>
                  <a:lnTo>
                    <a:pt x="1824520" y="146507"/>
                  </a:lnTo>
                  <a:lnTo>
                    <a:pt x="1751266" y="146507"/>
                  </a:lnTo>
                  <a:lnTo>
                    <a:pt x="1897761" y="0"/>
                  </a:lnTo>
                  <a:lnTo>
                    <a:pt x="2044255" y="146507"/>
                  </a:lnTo>
                  <a:lnTo>
                    <a:pt x="1971001" y="146507"/>
                  </a:lnTo>
                  <a:lnTo>
                    <a:pt x="1971001" y="205232"/>
                  </a:lnTo>
                  <a:lnTo>
                    <a:pt x="3795522" y="205232"/>
                  </a:lnTo>
                  <a:lnTo>
                    <a:pt x="3795522" y="585978"/>
                  </a:lnTo>
                  <a:lnTo>
                    <a:pt x="0" y="585978"/>
                  </a:lnTo>
                  <a:lnTo>
                    <a:pt x="0" y="205232"/>
                  </a:lnTo>
                  <a:close/>
                </a:path>
              </a:pathLst>
            </a:custGeom>
            <a:ln w="12954">
              <a:solidFill>
                <a:srgbClr val="FFFEFE"/>
              </a:solidFill>
            </a:ln>
          </p:spPr>
          <p:txBody>
            <a:bodyPr wrap="square" lIns="0" tIns="0" rIns="0" bIns="0" rtlCol="0"/>
            <a:lstStyle/>
            <a:p>
              <a:endParaRPr/>
            </a:p>
          </p:txBody>
        </p:sp>
      </p:grpSp>
      <p:sp>
        <p:nvSpPr>
          <p:cNvPr id="9" name="object 9"/>
          <p:cNvSpPr txBox="1"/>
          <p:nvPr/>
        </p:nvSpPr>
        <p:spPr>
          <a:xfrm>
            <a:off x="5842952" y="6228011"/>
            <a:ext cx="3222625" cy="269875"/>
          </a:xfrm>
          <a:prstGeom prst="rect">
            <a:avLst/>
          </a:prstGeom>
        </p:spPr>
        <p:txBody>
          <a:bodyPr vert="horz" wrap="square" lIns="0" tIns="12700" rIns="0" bIns="0" rtlCol="0">
            <a:spAutoFit/>
          </a:bodyPr>
          <a:lstStyle/>
          <a:p>
            <a:pPr marL="12700">
              <a:lnSpc>
                <a:spcPct val="100000"/>
              </a:lnSpc>
              <a:spcBef>
                <a:spcPts val="100"/>
              </a:spcBef>
            </a:pPr>
            <a:r>
              <a:rPr sz="1600" spc="-5" dirty="0">
                <a:latin typeface="Carlito"/>
                <a:cs typeface="Carlito"/>
              </a:rPr>
              <a:t>IBM Computer used </a:t>
            </a:r>
            <a:r>
              <a:rPr sz="1600" spc="-15" dirty="0">
                <a:latin typeface="Carlito"/>
                <a:cs typeface="Carlito"/>
              </a:rPr>
              <a:t>for </a:t>
            </a:r>
            <a:r>
              <a:rPr sz="1600" spc="-5" dirty="0">
                <a:latin typeface="Carlito"/>
                <a:cs typeface="Carlito"/>
              </a:rPr>
              <a:t>Apollo Mission</a:t>
            </a:r>
            <a:endParaRPr sz="1600">
              <a:latin typeface="Carlito"/>
              <a:cs typeface="Carlito"/>
            </a:endParaRPr>
          </a:p>
        </p:txBody>
      </p:sp>
      <p:grpSp>
        <p:nvGrpSpPr>
          <p:cNvPr id="10" name="object 10"/>
          <p:cNvGrpSpPr/>
          <p:nvPr/>
        </p:nvGrpSpPr>
        <p:grpSpPr>
          <a:xfrm>
            <a:off x="70103" y="2298954"/>
            <a:ext cx="10081260" cy="3622675"/>
            <a:chOff x="70103" y="2298954"/>
            <a:chExt cx="10081260" cy="3622675"/>
          </a:xfrm>
        </p:grpSpPr>
        <p:sp>
          <p:nvSpPr>
            <p:cNvPr id="11" name="object 11"/>
            <p:cNvSpPr/>
            <p:nvPr/>
          </p:nvSpPr>
          <p:spPr>
            <a:xfrm>
              <a:off x="70103" y="2298954"/>
              <a:ext cx="5694426" cy="3622548"/>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8261985" y="4448936"/>
              <a:ext cx="1883410" cy="586740"/>
            </a:xfrm>
            <a:custGeom>
              <a:avLst/>
              <a:gdLst/>
              <a:ahLst/>
              <a:cxnLst/>
              <a:rect l="l" t="t" r="r" b="b"/>
              <a:pathLst>
                <a:path w="1883409" h="586739">
                  <a:moveTo>
                    <a:pt x="941451" y="0"/>
                  </a:moveTo>
                  <a:lnTo>
                    <a:pt x="794766" y="146685"/>
                  </a:lnTo>
                  <a:lnTo>
                    <a:pt x="868108" y="146685"/>
                  </a:lnTo>
                  <a:lnTo>
                    <a:pt x="868108" y="205498"/>
                  </a:lnTo>
                  <a:lnTo>
                    <a:pt x="0" y="205498"/>
                  </a:lnTo>
                  <a:lnTo>
                    <a:pt x="0" y="586740"/>
                  </a:lnTo>
                  <a:lnTo>
                    <a:pt x="1882902" y="586740"/>
                  </a:lnTo>
                  <a:lnTo>
                    <a:pt x="1882902" y="205498"/>
                  </a:lnTo>
                  <a:lnTo>
                    <a:pt x="1014793" y="205498"/>
                  </a:lnTo>
                  <a:lnTo>
                    <a:pt x="1014793" y="146685"/>
                  </a:lnTo>
                  <a:lnTo>
                    <a:pt x="1088136" y="146685"/>
                  </a:lnTo>
                  <a:lnTo>
                    <a:pt x="941451" y="0"/>
                  </a:lnTo>
                  <a:close/>
                </a:path>
              </a:pathLst>
            </a:custGeom>
            <a:solidFill>
              <a:srgbClr val="FFC000"/>
            </a:solidFill>
          </p:spPr>
          <p:txBody>
            <a:bodyPr wrap="square" lIns="0" tIns="0" rIns="0" bIns="0" rtlCol="0"/>
            <a:lstStyle/>
            <a:p>
              <a:endParaRPr/>
            </a:p>
          </p:txBody>
        </p:sp>
        <p:sp>
          <p:nvSpPr>
            <p:cNvPr id="13" name="object 13"/>
            <p:cNvSpPr/>
            <p:nvPr/>
          </p:nvSpPr>
          <p:spPr>
            <a:xfrm>
              <a:off x="8261985" y="4448936"/>
              <a:ext cx="1883410" cy="586740"/>
            </a:xfrm>
            <a:custGeom>
              <a:avLst/>
              <a:gdLst/>
              <a:ahLst/>
              <a:cxnLst/>
              <a:rect l="l" t="t" r="r" b="b"/>
              <a:pathLst>
                <a:path w="1883409" h="586739">
                  <a:moveTo>
                    <a:pt x="0" y="205498"/>
                  </a:moveTo>
                  <a:lnTo>
                    <a:pt x="868108" y="205498"/>
                  </a:lnTo>
                  <a:lnTo>
                    <a:pt x="868108" y="146685"/>
                  </a:lnTo>
                  <a:lnTo>
                    <a:pt x="794766" y="146685"/>
                  </a:lnTo>
                  <a:lnTo>
                    <a:pt x="941451" y="0"/>
                  </a:lnTo>
                  <a:lnTo>
                    <a:pt x="1088136" y="146685"/>
                  </a:lnTo>
                  <a:lnTo>
                    <a:pt x="1014793" y="146685"/>
                  </a:lnTo>
                  <a:lnTo>
                    <a:pt x="1014793" y="205498"/>
                  </a:lnTo>
                  <a:lnTo>
                    <a:pt x="1882902" y="205498"/>
                  </a:lnTo>
                  <a:lnTo>
                    <a:pt x="1882902" y="586740"/>
                  </a:lnTo>
                  <a:lnTo>
                    <a:pt x="0" y="586740"/>
                  </a:lnTo>
                  <a:lnTo>
                    <a:pt x="0" y="205498"/>
                  </a:lnTo>
                  <a:close/>
                </a:path>
              </a:pathLst>
            </a:custGeom>
            <a:ln w="12954">
              <a:solidFill>
                <a:srgbClr val="FFFEFE"/>
              </a:solidFill>
            </a:ln>
          </p:spPr>
          <p:txBody>
            <a:bodyPr wrap="square" lIns="0" tIns="0" rIns="0" bIns="0" rtlCol="0"/>
            <a:lstStyle/>
            <a:p>
              <a:endParaRPr/>
            </a:p>
          </p:txBody>
        </p:sp>
      </p:grpSp>
      <p:sp>
        <p:nvSpPr>
          <p:cNvPr id="14" name="object 14"/>
          <p:cNvSpPr txBox="1"/>
          <p:nvPr/>
        </p:nvSpPr>
        <p:spPr>
          <a:xfrm>
            <a:off x="8340090" y="4697145"/>
            <a:ext cx="1388745" cy="269875"/>
          </a:xfrm>
          <a:prstGeom prst="rect">
            <a:avLst/>
          </a:prstGeom>
        </p:spPr>
        <p:txBody>
          <a:bodyPr vert="horz" wrap="square" lIns="0" tIns="12700" rIns="0" bIns="0" rtlCol="0">
            <a:spAutoFit/>
          </a:bodyPr>
          <a:lstStyle/>
          <a:p>
            <a:pPr marL="12700">
              <a:lnSpc>
                <a:spcPct val="100000"/>
              </a:lnSpc>
              <a:spcBef>
                <a:spcPts val="100"/>
              </a:spcBef>
            </a:pPr>
            <a:r>
              <a:rPr sz="1600" spc="-50" dirty="0">
                <a:latin typeface="Carlito"/>
                <a:cs typeface="Carlito"/>
              </a:rPr>
              <a:t>PAC </a:t>
            </a:r>
            <a:r>
              <a:rPr sz="1600" spc="-5" dirty="0">
                <a:latin typeface="Carlito"/>
                <a:cs typeface="Carlito"/>
              </a:rPr>
              <a:t>Man </a:t>
            </a:r>
            <a:r>
              <a:rPr sz="1600" dirty="0">
                <a:latin typeface="Carlito"/>
                <a:cs typeface="Carlito"/>
              </a:rPr>
              <a:t>(</a:t>
            </a:r>
            <a:r>
              <a:rPr sz="1600" spc="-30" dirty="0">
                <a:latin typeface="Carlito"/>
                <a:cs typeface="Carlito"/>
              </a:rPr>
              <a:t> </a:t>
            </a:r>
            <a:r>
              <a:rPr sz="1600" spc="-5" dirty="0">
                <a:latin typeface="Carlito"/>
                <a:cs typeface="Carlito"/>
              </a:rPr>
              <a:t>1980)</a:t>
            </a:r>
            <a:endParaRPr sz="1600">
              <a:latin typeface="Carlito"/>
              <a:cs typeface="Carlito"/>
            </a:endParaRPr>
          </a:p>
        </p:txBody>
      </p:sp>
      <p:sp>
        <p:nvSpPr>
          <p:cNvPr id="15" name="object 15"/>
          <p:cNvSpPr/>
          <p:nvPr/>
        </p:nvSpPr>
        <p:spPr>
          <a:xfrm>
            <a:off x="17525" y="7620"/>
            <a:ext cx="5759196" cy="6665974"/>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25729"/>
            <a:ext cx="12192000" cy="6732270"/>
            <a:chOff x="0" y="125729"/>
            <a:chExt cx="12192000" cy="6732270"/>
          </a:xfrm>
        </p:grpSpPr>
        <p:sp>
          <p:nvSpPr>
            <p:cNvPr id="3" name="object 3"/>
            <p:cNvSpPr/>
            <p:nvPr/>
          </p:nvSpPr>
          <p:spPr>
            <a:xfrm>
              <a:off x="188976" y="125729"/>
              <a:ext cx="12003024" cy="673226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125729"/>
              <a:ext cx="12191987" cy="6732269"/>
            </a:xfrm>
            <a:prstGeom prst="rect">
              <a:avLst/>
            </a:prstGeom>
            <a:blipFill>
              <a:blip r:embed="rId4" cstate="print"/>
              <a:stretch>
                <a:fillRect/>
              </a:stretch>
            </a:blipFill>
          </p:spPr>
          <p:txBody>
            <a:bodyPr wrap="square" lIns="0" tIns="0" rIns="0" bIns="0" rtlCol="0"/>
            <a:lstStyle/>
            <a:p>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07603" y="2048636"/>
            <a:ext cx="7976234" cy="1921510"/>
          </a:xfrm>
          <a:prstGeom prst="rect">
            <a:avLst/>
          </a:prstGeom>
        </p:spPr>
        <p:txBody>
          <a:bodyPr vert="horz" wrap="square" lIns="0" tIns="452120" rIns="0" bIns="0" rtlCol="0">
            <a:spAutoFit/>
          </a:bodyPr>
          <a:lstStyle/>
          <a:p>
            <a:pPr marL="3175" algn="ctr">
              <a:lnSpc>
                <a:spcPct val="100000"/>
              </a:lnSpc>
              <a:spcBef>
                <a:spcPts val="3560"/>
              </a:spcBef>
            </a:pPr>
            <a:r>
              <a:rPr sz="6000" b="0" spc="-204" dirty="0">
                <a:latin typeface="Trebuchet MS"/>
                <a:cs typeface="Trebuchet MS"/>
              </a:rPr>
              <a:t>How </a:t>
            </a:r>
            <a:r>
              <a:rPr sz="6000" b="0" spc="-280" dirty="0">
                <a:latin typeface="Trebuchet MS"/>
                <a:cs typeface="Trebuchet MS"/>
              </a:rPr>
              <a:t>did </a:t>
            </a:r>
            <a:r>
              <a:rPr sz="6000" b="0" spc="-320" dirty="0">
                <a:latin typeface="Trebuchet MS"/>
                <a:cs typeface="Trebuchet MS"/>
              </a:rPr>
              <a:t>we </a:t>
            </a:r>
            <a:r>
              <a:rPr sz="6000" b="0" spc="-335" dirty="0">
                <a:latin typeface="Trebuchet MS"/>
                <a:cs typeface="Trebuchet MS"/>
              </a:rPr>
              <a:t>get</a:t>
            </a:r>
            <a:r>
              <a:rPr sz="6000" b="0" spc="-1040" dirty="0">
                <a:latin typeface="Trebuchet MS"/>
                <a:cs typeface="Trebuchet MS"/>
              </a:rPr>
              <a:t> </a:t>
            </a:r>
            <a:r>
              <a:rPr sz="6000" b="0" spc="-114" dirty="0">
                <a:latin typeface="Trebuchet MS"/>
                <a:cs typeface="Trebuchet MS"/>
              </a:rPr>
              <a:t>here?</a:t>
            </a:r>
            <a:endParaRPr sz="6000">
              <a:latin typeface="Trebuchet MS"/>
              <a:cs typeface="Trebuchet MS"/>
            </a:endParaRPr>
          </a:p>
          <a:p>
            <a:pPr algn="ctr">
              <a:lnSpc>
                <a:spcPct val="100000"/>
              </a:lnSpc>
              <a:spcBef>
                <a:spcPts val="1385"/>
              </a:spcBef>
            </a:pPr>
            <a:r>
              <a:rPr sz="2400" b="0" spc="-15" dirty="0">
                <a:latin typeface="Carlito"/>
                <a:cs typeface="Carlito"/>
              </a:rPr>
              <a:t>Role </a:t>
            </a:r>
            <a:r>
              <a:rPr sz="2400" b="0" spc="-5" dirty="0">
                <a:latin typeface="Carlito"/>
                <a:cs typeface="Carlito"/>
              </a:rPr>
              <a:t>of </a:t>
            </a:r>
            <a:r>
              <a:rPr sz="2400" b="0" spc="-15" dirty="0">
                <a:latin typeface="Carlito"/>
                <a:cs typeface="Carlito"/>
              </a:rPr>
              <a:t>mega </a:t>
            </a:r>
            <a:r>
              <a:rPr sz="2400" b="0" spc="-5" dirty="0">
                <a:latin typeface="Carlito"/>
                <a:cs typeface="Carlito"/>
              </a:rPr>
              <a:t>science </a:t>
            </a:r>
            <a:r>
              <a:rPr sz="2400" b="0" dirty="0">
                <a:latin typeface="Carlito"/>
                <a:cs typeface="Carlito"/>
              </a:rPr>
              <a:t>&amp; </a:t>
            </a:r>
            <a:r>
              <a:rPr sz="2400" b="0" spc="-15" dirty="0">
                <a:latin typeface="Carlito"/>
                <a:cs typeface="Carlito"/>
              </a:rPr>
              <a:t>Infrastructure </a:t>
            </a:r>
            <a:r>
              <a:rPr sz="2400" b="0" dirty="0">
                <a:latin typeface="Carlito"/>
                <a:cs typeface="Carlito"/>
              </a:rPr>
              <a:t>in </a:t>
            </a:r>
            <a:r>
              <a:rPr sz="2400" b="0" spc="-5" dirty="0">
                <a:latin typeface="Carlito"/>
                <a:cs typeface="Carlito"/>
              </a:rPr>
              <a:t>driving </a:t>
            </a:r>
            <a:r>
              <a:rPr sz="2400" b="0" dirty="0">
                <a:latin typeface="Carlito"/>
                <a:cs typeface="Carlito"/>
              </a:rPr>
              <a:t>the 20</a:t>
            </a:r>
            <a:r>
              <a:rPr sz="2400" b="0" baseline="24305" dirty="0">
                <a:latin typeface="Carlito"/>
                <a:cs typeface="Carlito"/>
              </a:rPr>
              <a:t>th</a:t>
            </a:r>
            <a:r>
              <a:rPr sz="2400" b="0" spc="277" baseline="24305" dirty="0">
                <a:latin typeface="Carlito"/>
                <a:cs typeface="Carlito"/>
              </a:rPr>
              <a:t> </a:t>
            </a:r>
            <a:r>
              <a:rPr sz="2400" b="0" spc="-5" dirty="0">
                <a:latin typeface="Carlito"/>
                <a:cs typeface="Carlito"/>
              </a:rPr>
              <a:t>century</a:t>
            </a:r>
            <a:endParaRPr sz="2400">
              <a:latin typeface="Carlito"/>
              <a:cs typeface="Carli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865456" y="0"/>
            <a:ext cx="6327140" cy="6858000"/>
          </a:xfrm>
          <a:custGeom>
            <a:avLst/>
            <a:gdLst/>
            <a:ahLst/>
            <a:cxnLst/>
            <a:rect l="l" t="t" r="r" b="b"/>
            <a:pathLst>
              <a:path w="6327140" h="6858000">
                <a:moveTo>
                  <a:pt x="0" y="6857999"/>
                </a:moveTo>
                <a:lnTo>
                  <a:pt x="6326543" y="6857999"/>
                </a:lnTo>
                <a:lnTo>
                  <a:pt x="6326543" y="0"/>
                </a:lnTo>
                <a:lnTo>
                  <a:pt x="0" y="0"/>
                </a:lnTo>
                <a:lnTo>
                  <a:pt x="0" y="6857999"/>
                </a:lnTo>
                <a:close/>
              </a:path>
            </a:pathLst>
          </a:custGeom>
          <a:solidFill>
            <a:srgbClr val="00B0F0"/>
          </a:solidFill>
        </p:spPr>
        <p:txBody>
          <a:bodyPr wrap="square" lIns="0" tIns="0" rIns="0" bIns="0" rtlCol="0"/>
          <a:lstStyle/>
          <a:p>
            <a:endParaRPr/>
          </a:p>
        </p:txBody>
      </p:sp>
      <p:sp>
        <p:nvSpPr>
          <p:cNvPr id="3" name="object 3"/>
          <p:cNvSpPr/>
          <p:nvPr/>
        </p:nvSpPr>
        <p:spPr>
          <a:xfrm>
            <a:off x="0" y="0"/>
            <a:ext cx="5865495" cy="6858000"/>
          </a:xfrm>
          <a:custGeom>
            <a:avLst/>
            <a:gdLst/>
            <a:ahLst/>
            <a:cxnLst/>
            <a:rect l="l" t="t" r="r" b="b"/>
            <a:pathLst>
              <a:path w="5865495" h="6858000">
                <a:moveTo>
                  <a:pt x="0" y="6858000"/>
                </a:moveTo>
                <a:lnTo>
                  <a:pt x="0" y="0"/>
                </a:lnTo>
                <a:lnTo>
                  <a:pt x="5865456" y="0"/>
                </a:lnTo>
                <a:lnTo>
                  <a:pt x="5865456" y="6858000"/>
                </a:lnTo>
                <a:lnTo>
                  <a:pt x="0" y="6858000"/>
                </a:lnTo>
                <a:close/>
              </a:path>
            </a:pathLst>
          </a:custGeom>
          <a:solidFill>
            <a:srgbClr val="FFFFFF"/>
          </a:solidFill>
        </p:spPr>
        <p:txBody>
          <a:bodyPr wrap="square" lIns="0" tIns="0" rIns="0" bIns="0" rtlCol="0"/>
          <a:lstStyle/>
          <a:p>
            <a:endParaRPr/>
          </a:p>
        </p:txBody>
      </p:sp>
      <p:sp>
        <p:nvSpPr>
          <p:cNvPr id="4" name="object 4"/>
          <p:cNvSpPr/>
          <p:nvPr/>
        </p:nvSpPr>
        <p:spPr>
          <a:xfrm>
            <a:off x="11403101" y="1302537"/>
            <a:ext cx="789305" cy="5555615"/>
          </a:xfrm>
          <a:custGeom>
            <a:avLst/>
            <a:gdLst/>
            <a:ahLst/>
            <a:cxnLst/>
            <a:rect l="l" t="t" r="r" b="b"/>
            <a:pathLst>
              <a:path w="789304" h="5555615">
                <a:moveTo>
                  <a:pt x="788898" y="0"/>
                </a:moveTo>
                <a:lnTo>
                  <a:pt x="0" y="0"/>
                </a:lnTo>
                <a:lnTo>
                  <a:pt x="0" y="5555463"/>
                </a:lnTo>
                <a:lnTo>
                  <a:pt x="788898" y="5555463"/>
                </a:lnTo>
                <a:lnTo>
                  <a:pt x="788898" y="0"/>
                </a:lnTo>
                <a:close/>
              </a:path>
            </a:pathLst>
          </a:custGeom>
          <a:solidFill>
            <a:srgbClr val="FFFFFF"/>
          </a:solidFill>
        </p:spPr>
        <p:txBody>
          <a:bodyPr wrap="square" lIns="0" tIns="0" rIns="0" bIns="0" rtlCol="0"/>
          <a:lstStyle/>
          <a:p>
            <a:endParaRPr/>
          </a:p>
        </p:txBody>
      </p:sp>
      <p:sp>
        <p:nvSpPr>
          <p:cNvPr id="5" name="object 5"/>
          <p:cNvSpPr/>
          <p:nvPr/>
        </p:nvSpPr>
        <p:spPr>
          <a:xfrm>
            <a:off x="185680" y="204101"/>
            <a:ext cx="1947183" cy="350304"/>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11582718" y="5420627"/>
            <a:ext cx="484505" cy="1282700"/>
          </a:xfrm>
          <a:prstGeom prst="rect">
            <a:avLst/>
          </a:prstGeom>
        </p:spPr>
        <p:txBody>
          <a:bodyPr vert="vert270" wrap="square" lIns="0" tIns="61594" rIns="0" bIns="0" rtlCol="0">
            <a:spAutoFit/>
          </a:bodyPr>
          <a:lstStyle/>
          <a:p>
            <a:pPr marL="12700" marR="5080">
              <a:lnSpc>
                <a:spcPct val="74100"/>
              </a:lnSpc>
              <a:spcBef>
                <a:spcPts val="484"/>
              </a:spcBef>
            </a:pPr>
            <a:r>
              <a:rPr sz="1800" b="1" spc="-20" dirty="0">
                <a:solidFill>
                  <a:srgbClr val="00B0F0"/>
                </a:solidFill>
                <a:latin typeface="Arial"/>
                <a:cs typeface="Arial"/>
              </a:rPr>
              <a:t>Discovery,  </a:t>
            </a:r>
            <a:r>
              <a:rPr sz="1800" b="1" spc="-5" dirty="0">
                <a:solidFill>
                  <a:srgbClr val="00B0F0"/>
                </a:solidFill>
                <a:latin typeface="Arial"/>
                <a:cs typeface="Arial"/>
              </a:rPr>
              <a:t>accelera</a:t>
            </a:r>
            <a:r>
              <a:rPr sz="1800" b="1" dirty="0">
                <a:solidFill>
                  <a:srgbClr val="00B0F0"/>
                </a:solidFill>
                <a:latin typeface="Arial"/>
                <a:cs typeface="Arial"/>
              </a:rPr>
              <a:t>t</a:t>
            </a:r>
            <a:r>
              <a:rPr sz="1800" b="1" spc="-5" dirty="0">
                <a:solidFill>
                  <a:srgbClr val="00B0F0"/>
                </a:solidFill>
                <a:latin typeface="Arial"/>
                <a:cs typeface="Arial"/>
              </a:rPr>
              <a:t>ed</a:t>
            </a:r>
            <a:endParaRPr sz="1800">
              <a:latin typeface="Arial"/>
              <a:cs typeface="Arial"/>
            </a:endParaRPr>
          </a:p>
        </p:txBody>
      </p:sp>
      <p:sp>
        <p:nvSpPr>
          <p:cNvPr id="7" name="object 7"/>
          <p:cNvSpPr txBox="1">
            <a:spLocks noGrp="1"/>
          </p:cNvSpPr>
          <p:nvPr>
            <p:ph type="title"/>
          </p:nvPr>
        </p:nvSpPr>
        <p:spPr>
          <a:xfrm>
            <a:off x="491859" y="1789177"/>
            <a:ext cx="4382770" cy="1254125"/>
          </a:xfrm>
          <a:prstGeom prst="rect">
            <a:avLst/>
          </a:prstGeom>
        </p:spPr>
        <p:txBody>
          <a:bodyPr vert="horz" wrap="square" lIns="0" tIns="12700" rIns="0" bIns="0" rtlCol="0">
            <a:spAutoFit/>
          </a:bodyPr>
          <a:lstStyle/>
          <a:p>
            <a:pPr marL="12700">
              <a:lnSpc>
                <a:spcPts val="3290"/>
              </a:lnSpc>
              <a:spcBef>
                <a:spcPts val="100"/>
              </a:spcBef>
            </a:pPr>
            <a:r>
              <a:rPr sz="2900" b="1" spc="-5" dirty="0">
                <a:solidFill>
                  <a:srgbClr val="1DAEEC"/>
                </a:solidFill>
                <a:latin typeface="Arial"/>
                <a:cs typeface="Arial"/>
              </a:rPr>
              <a:t>Impact</a:t>
            </a:r>
            <a:r>
              <a:rPr sz="2900" b="1" spc="-15" dirty="0">
                <a:solidFill>
                  <a:srgbClr val="1DAEEC"/>
                </a:solidFill>
                <a:latin typeface="Arial"/>
                <a:cs typeface="Arial"/>
              </a:rPr>
              <a:t> </a:t>
            </a:r>
            <a:r>
              <a:rPr sz="2900" b="1" dirty="0">
                <a:solidFill>
                  <a:srgbClr val="1DAEEC"/>
                </a:solidFill>
                <a:latin typeface="Arial"/>
                <a:cs typeface="Arial"/>
              </a:rPr>
              <a:t>of</a:t>
            </a:r>
            <a:endParaRPr sz="2900">
              <a:latin typeface="Arial"/>
              <a:cs typeface="Arial"/>
            </a:endParaRPr>
          </a:p>
          <a:p>
            <a:pPr marL="12700" marR="5080">
              <a:lnSpc>
                <a:spcPts val="3100"/>
              </a:lnSpc>
              <a:spcBef>
                <a:spcPts val="225"/>
              </a:spcBef>
            </a:pPr>
            <a:r>
              <a:rPr sz="2900" b="1" spc="-5" dirty="0">
                <a:solidFill>
                  <a:srgbClr val="1DAEEC"/>
                </a:solidFill>
                <a:latin typeface="Arial"/>
                <a:cs typeface="Arial"/>
              </a:rPr>
              <a:t>Research</a:t>
            </a:r>
            <a:r>
              <a:rPr sz="2900" b="1" spc="-75" dirty="0">
                <a:solidFill>
                  <a:srgbClr val="1DAEEC"/>
                </a:solidFill>
                <a:latin typeface="Arial"/>
                <a:cs typeface="Arial"/>
              </a:rPr>
              <a:t> </a:t>
            </a:r>
            <a:r>
              <a:rPr sz="2900" b="1" spc="-5" dirty="0">
                <a:solidFill>
                  <a:srgbClr val="1DAEEC"/>
                </a:solidFill>
                <a:latin typeface="Arial"/>
                <a:cs typeface="Arial"/>
              </a:rPr>
              <a:t>Infrastructures  </a:t>
            </a:r>
            <a:r>
              <a:rPr sz="2900" b="1" dirty="0">
                <a:solidFill>
                  <a:srgbClr val="1DAEEC"/>
                </a:solidFill>
                <a:latin typeface="Arial"/>
                <a:cs typeface="Arial"/>
              </a:rPr>
              <a:t>on</a:t>
            </a:r>
            <a:r>
              <a:rPr sz="2900" b="1" spc="-10" dirty="0">
                <a:solidFill>
                  <a:srgbClr val="1DAEEC"/>
                </a:solidFill>
                <a:latin typeface="Arial"/>
                <a:cs typeface="Arial"/>
              </a:rPr>
              <a:t> </a:t>
            </a:r>
            <a:r>
              <a:rPr sz="2900" b="1" spc="-5" dirty="0">
                <a:solidFill>
                  <a:srgbClr val="1DAEEC"/>
                </a:solidFill>
                <a:latin typeface="Arial"/>
                <a:cs typeface="Arial"/>
              </a:rPr>
              <a:t>Society</a:t>
            </a:r>
            <a:endParaRPr sz="2900">
              <a:latin typeface="Arial"/>
              <a:cs typeface="Arial"/>
            </a:endParaRPr>
          </a:p>
        </p:txBody>
      </p:sp>
      <p:sp>
        <p:nvSpPr>
          <p:cNvPr id="8" name="object 8"/>
          <p:cNvSpPr txBox="1"/>
          <p:nvPr/>
        </p:nvSpPr>
        <p:spPr>
          <a:xfrm>
            <a:off x="491859" y="3908043"/>
            <a:ext cx="5114290" cy="1843405"/>
          </a:xfrm>
          <a:prstGeom prst="rect">
            <a:avLst/>
          </a:prstGeom>
        </p:spPr>
        <p:txBody>
          <a:bodyPr vert="horz" wrap="square" lIns="0" tIns="118110" rIns="0" bIns="0" rtlCol="0">
            <a:spAutoFit/>
          </a:bodyPr>
          <a:lstStyle/>
          <a:p>
            <a:pPr marL="12700">
              <a:lnSpc>
                <a:spcPct val="100000"/>
              </a:lnSpc>
              <a:spcBef>
                <a:spcPts val="930"/>
              </a:spcBef>
            </a:pPr>
            <a:r>
              <a:rPr sz="2400" spc="-110" dirty="0">
                <a:latin typeface="Trebuchet MS"/>
                <a:cs typeface="Trebuchet MS"/>
              </a:rPr>
              <a:t>Reiner</a:t>
            </a:r>
            <a:r>
              <a:rPr sz="2400" spc="-190" dirty="0">
                <a:latin typeface="Trebuchet MS"/>
                <a:cs typeface="Trebuchet MS"/>
              </a:rPr>
              <a:t> </a:t>
            </a:r>
            <a:r>
              <a:rPr sz="2400" spc="-125" dirty="0">
                <a:latin typeface="Trebuchet MS"/>
                <a:cs typeface="Trebuchet MS"/>
              </a:rPr>
              <a:t>Krücken</a:t>
            </a:r>
            <a:endParaRPr sz="2400">
              <a:latin typeface="Trebuchet MS"/>
              <a:cs typeface="Trebuchet MS"/>
            </a:endParaRPr>
          </a:p>
          <a:p>
            <a:pPr marL="12700">
              <a:lnSpc>
                <a:spcPct val="100000"/>
              </a:lnSpc>
              <a:spcBef>
                <a:spcPts val="625"/>
              </a:spcBef>
            </a:pPr>
            <a:r>
              <a:rPr sz="1800" spc="-65" dirty="0">
                <a:latin typeface="Trebuchet MS"/>
                <a:cs typeface="Trebuchet MS"/>
              </a:rPr>
              <a:t>Deputy </a:t>
            </a:r>
            <a:r>
              <a:rPr sz="1800" spc="-80" dirty="0">
                <a:latin typeface="Trebuchet MS"/>
                <a:cs typeface="Trebuchet MS"/>
              </a:rPr>
              <a:t>Director </a:t>
            </a:r>
            <a:r>
              <a:rPr sz="1800" spc="-100" dirty="0">
                <a:latin typeface="Trebuchet MS"/>
                <a:cs typeface="Trebuchet MS"/>
              </a:rPr>
              <a:t>Research,</a:t>
            </a:r>
            <a:r>
              <a:rPr sz="1800" spc="-260" dirty="0">
                <a:latin typeface="Trebuchet MS"/>
                <a:cs typeface="Trebuchet MS"/>
              </a:rPr>
              <a:t> </a:t>
            </a:r>
            <a:r>
              <a:rPr sz="1800" spc="-30" dirty="0">
                <a:latin typeface="Trebuchet MS"/>
                <a:cs typeface="Trebuchet MS"/>
              </a:rPr>
              <a:t>TRIUMF</a:t>
            </a:r>
            <a:endParaRPr sz="1800">
              <a:latin typeface="Trebuchet MS"/>
              <a:cs typeface="Trebuchet MS"/>
            </a:endParaRPr>
          </a:p>
          <a:p>
            <a:pPr marL="12700">
              <a:lnSpc>
                <a:spcPct val="100000"/>
              </a:lnSpc>
              <a:spcBef>
                <a:spcPts val="530"/>
              </a:spcBef>
            </a:pPr>
            <a:r>
              <a:rPr sz="1800" spc="-70" dirty="0">
                <a:latin typeface="Trebuchet MS"/>
                <a:cs typeface="Trebuchet MS"/>
              </a:rPr>
              <a:t>Professor of </a:t>
            </a:r>
            <a:r>
              <a:rPr sz="1800" spc="-95" dirty="0">
                <a:latin typeface="Trebuchet MS"/>
                <a:cs typeface="Trebuchet MS"/>
              </a:rPr>
              <a:t>Physics, </a:t>
            </a:r>
            <a:r>
              <a:rPr sz="1800" spc="-100" dirty="0">
                <a:latin typeface="Trebuchet MS"/>
                <a:cs typeface="Trebuchet MS"/>
              </a:rPr>
              <a:t>The </a:t>
            </a:r>
            <a:r>
              <a:rPr sz="1800" spc="-80" dirty="0">
                <a:latin typeface="Trebuchet MS"/>
                <a:cs typeface="Trebuchet MS"/>
              </a:rPr>
              <a:t>University </a:t>
            </a:r>
            <a:r>
              <a:rPr sz="1800" spc="-70" dirty="0">
                <a:latin typeface="Trebuchet MS"/>
                <a:cs typeface="Trebuchet MS"/>
              </a:rPr>
              <a:t>of </a:t>
            </a:r>
            <a:r>
              <a:rPr sz="1800" spc="-75" dirty="0">
                <a:latin typeface="Trebuchet MS"/>
                <a:cs typeface="Trebuchet MS"/>
              </a:rPr>
              <a:t>British</a:t>
            </a:r>
            <a:r>
              <a:rPr sz="1800" spc="-395" dirty="0">
                <a:latin typeface="Trebuchet MS"/>
                <a:cs typeface="Trebuchet MS"/>
              </a:rPr>
              <a:t> </a:t>
            </a:r>
            <a:r>
              <a:rPr sz="1800" spc="-80" dirty="0">
                <a:latin typeface="Trebuchet MS"/>
                <a:cs typeface="Trebuchet MS"/>
              </a:rPr>
              <a:t>Columbia</a:t>
            </a:r>
            <a:endParaRPr sz="1800">
              <a:latin typeface="Trebuchet MS"/>
              <a:cs typeface="Trebuchet MS"/>
            </a:endParaRPr>
          </a:p>
          <a:p>
            <a:pPr>
              <a:lnSpc>
                <a:spcPct val="100000"/>
              </a:lnSpc>
              <a:spcBef>
                <a:spcPts val="20"/>
              </a:spcBef>
            </a:pPr>
            <a:endParaRPr sz="2950">
              <a:latin typeface="Trebuchet MS"/>
              <a:cs typeface="Trebuchet MS"/>
            </a:endParaRPr>
          </a:p>
          <a:p>
            <a:pPr marL="12700">
              <a:lnSpc>
                <a:spcPct val="100000"/>
              </a:lnSpc>
            </a:pPr>
            <a:r>
              <a:rPr sz="1400" spc="-45" dirty="0">
                <a:latin typeface="Trebuchet MS"/>
                <a:cs typeface="Trebuchet MS"/>
              </a:rPr>
              <a:t>AESIS</a:t>
            </a:r>
            <a:r>
              <a:rPr sz="1400" spc="-114" dirty="0">
                <a:latin typeface="Trebuchet MS"/>
                <a:cs typeface="Trebuchet MS"/>
              </a:rPr>
              <a:t> </a:t>
            </a:r>
            <a:r>
              <a:rPr sz="1400" spc="-70" dirty="0">
                <a:latin typeface="Trebuchet MS"/>
                <a:cs typeface="Trebuchet MS"/>
              </a:rPr>
              <a:t>Impact</a:t>
            </a:r>
            <a:r>
              <a:rPr sz="1400" spc="-105" dirty="0">
                <a:latin typeface="Trebuchet MS"/>
                <a:cs typeface="Trebuchet MS"/>
              </a:rPr>
              <a:t> </a:t>
            </a:r>
            <a:r>
              <a:rPr sz="1400" spc="-55" dirty="0">
                <a:latin typeface="Trebuchet MS"/>
                <a:cs typeface="Trebuchet MS"/>
              </a:rPr>
              <a:t>of</a:t>
            </a:r>
            <a:r>
              <a:rPr sz="1400" spc="-114" dirty="0">
                <a:latin typeface="Trebuchet MS"/>
                <a:cs typeface="Trebuchet MS"/>
              </a:rPr>
              <a:t> </a:t>
            </a:r>
            <a:r>
              <a:rPr sz="1400" spc="-75" dirty="0">
                <a:latin typeface="Trebuchet MS"/>
                <a:cs typeface="Trebuchet MS"/>
              </a:rPr>
              <a:t>Science</a:t>
            </a:r>
            <a:r>
              <a:rPr sz="1400" spc="-110" dirty="0">
                <a:latin typeface="Trebuchet MS"/>
                <a:cs typeface="Trebuchet MS"/>
              </a:rPr>
              <a:t> </a:t>
            </a:r>
            <a:r>
              <a:rPr sz="1400" spc="-70" dirty="0">
                <a:latin typeface="Trebuchet MS"/>
                <a:cs typeface="Trebuchet MS"/>
              </a:rPr>
              <a:t>Conference</a:t>
            </a:r>
            <a:r>
              <a:rPr sz="1400" spc="-105" dirty="0">
                <a:latin typeface="Trebuchet MS"/>
                <a:cs typeface="Trebuchet MS"/>
              </a:rPr>
              <a:t> </a:t>
            </a:r>
            <a:r>
              <a:rPr sz="1400" spc="180" dirty="0">
                <a:latin typeface="Trebuchet MS"/>
                <a:cs typeface="Trebuchet MS"/>
              </a:rPr>
              <a:t>–</a:t>
            </a:r>
            <a:r>
              <a:rPr sz="1400" spc="-110" dirty="0">
                <a:latin typeface="Trebuchet MS"/>
                <a:cs typeface="Trebuchet MS"/>
              </a:rPr>
              <a:t> </a:t>
            </a:r>
            <a:r>
              <a:rPr sz="1400" spc="-90" dirty="0">
                <a:latin typeface="Trebuchet MS"/>
                <a:cs typeface="Trebuchet MS"/>
              </a:rPr>
              <a:t>June</a:t>
            </a:r>
            <a:r>
              <a:rPr sz="1400" spc="-105" dirty="0">
                <a:latin typeface="Trebuchet MS"/>
                <a:cs typeface="Trebuchet MS"/>
              </a:rPr>
              <a:t> </a:t>
            </a:r>
            <a:r>
              <a:rPr sz="1400" spc="-25" dirty="0">
                <a:latin typeface="Trebuchet MS"/>
                <a:cs typeface="Trebuchet MS"/>
              </a:rPr>
              <a:t>2021</a:t>
            </a:r>
            <a:endParaRPr sz="1400">
              <a:latin typeface="Trebuchet MS"/>
              <a:cs typeface="Trebuchet MS"/>
            </a:endParaRPr>
          </a:p>
        </p:txBody>
      </p:sp>
      <p:sp>
        <p:nvSpPr>
          <p:cNvPr id="9" name="object 9"/>
          <p:cNvSpPr/>
          <p:nvPr/>
        </p:nvSpPr>
        <p:spPr>
          <a:xfrm>
            <a:off x="5833808" y="0"/>
            <a:ext cx="5625134" cy="6857999"/>
          </a:xfrm>
          <a:prstGeom prst="rect">
            <a:avLst/>
          </a:prstGeom>
          <a:blipFill>
            <a:blip r:embed="rId3" cstate="print"/>
            <a:stretch>
              <a:fillRect/>
            </a:stretch>
          </a:blipFill>
        </p:spPr>
        <p:txBody>
          <a:bodyPr wrap="square" lIns="0" tIns="0" rIns="0" bIns="0" rtlCol="0"/>
          <a:lstStyle/>
          <a:p>
            <a:endParaRPr/>
          </a:p>
        </p:txBody>
      </p:sp>
      <p:grpSp>
        <p:nvGrpSpPr>
          <p:cNvPr id="10" name="object 10"/>
          <p:cNvGrpSpPr/>
          <p:nvPr/>
        </p:nvGrpSpPr>
        <p:grpSpPr>
          <a:xfrm>
            <a:off x="11707228" y="0"/>
            <a:ext cx="491490" cy="1564005"/>
            <a:chOff x="11707228" y="0"/>
            <a:chExt cx="491490" cy="1564005"/>
          </a:xfrm>
        </p:grpSpPr>
        <p:sp>
          <p:nvSpPr>
            <p:cNvPr id="11" name="object 11"/>
            <p:cNvSpPr/>
            <p:nvPr/>
          </p:nvSpPr>
          <p:spPr>
            <a:xfrm>
              <a:off x="11713578" y="0"/>
              <a:ext cx="478790" cy="1551305"/>
            </a:xfrm>
            <a:custGeom>
              <a:avLst/>
              <a:gdLst/>
              <a:ahLst/>
              <a:cxnLst/>
              <a:rect l="l" t="t" r="r" b="b"/>
              <a:pathLst>
                <a:path w="478790" h="1551305">
                  <a:moveTo>
                    <a:pt x="478421" y="0"/>
                  </a:moveTo>
                  <a:lnTo>
                    <a:pt x="0" y="0"/>
                  </a:lnTo>
                  <a:lnTo>
                    <a:pt x="0" y="1551012"/>
                  </a:lnTo>
                  <a:lnTo>
                    <a:pt x="478421" y="1551012"/>
                  </a:lnTo>
                  <a:lnTo>
                    <a:pt x="478421" y="0"/>
                  </a:lnTo>
                  <a:close/>
                </a:path>
              </a:pathLst>
            </a:custGeom>
            <a:solidFill>
              <a:srgbClr val="FFFFFF"/>
            </a:solidFill>
          </p:spPr>
          <p:txBody>
            <a:bodyPr wrap="square" lIns="0" tIns="0" rIns="0" bIns="0" rtlCol="0"/>
            <a:lstStyle/>
            <a:p>
              <a:endParaRPr/>
            </a:p>
          </p:txBody>
        </p:sp>
        <p:sp>
          <p:nvSpPr>
            <p:cNvPr id="12" name="object 12"/>
            <p:cNvSpPr/>
            <p:nvPr/>
          </p:nvSpPr>
          <p:spPr>
            <a:xfrm>
              <a:off x="11713578" y="0"/>
              <a:ext cx="478790" cy="1551305"/>
            </a:xfrm>
            <a:custGeom>
              <a:avLst/>
              <a:gdLst/>
              <a:ahLst/>
              <a:cxnLst/>
              <a:rect l="l" t="t" r="r" b="b"/>
              <a:pathLst>
                <a:path w="478790" h="1551305">
                  <a:moveTo>
                    <a:pt x="0" y="0"/>
                  </a:moveTo>
                  <a:lnTo>
                    <a:pt x="478420" y="0"/>
                  </a:lnTo>
                  <a:lnTo>
                    <a:pt x="478420" y="1551010"/>
                  </a:lnTo>
                  <a:lnTo>
                    <a:pt x="0" y="1551010"/>
                  </a:lnTo>
                  <a:lnTo>
                    <a:pt x="0" y="0"/>
                  </a:lnTo>
                  <a:close/>
                </a:path>
              </a:pathLst>
            </a:custGeom>
            <a:ln w="12700">
              <a:solidFill>
                <a:srgbClr val="FFFFFF"/>
              </a:solidFill>
            </a:ln>
          </p:spPr>
          <p:txBody>
            <a:bodyPr wrap="square" lIns="0" tIns="0" rIns="0" bIns="0" rtlCol="0"/>
            <a:lstStyle/>
            <a:p>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5031" y="350227"/>
            <a:ext cx="11250930" cy="695960"/>
          </a:xfrm>
          <a:prstGeom prst="rect">
            <a:avLst/>
          </a:prstGeom>
        </p:spPr>
        <p:txBody>
          <a:bodyPr vert="horz" wrap="square" lIns="0" tIns="12065" rIns="0" bIns="0" rtlCol="0">
            <a:spAutoFit/>
          </a:bodyPr>
          <a:lstStyle/>
          <a:p>
            <a:pPr marL="25400">
              <a:lnSpc>
                <a:spcPct val="100000"/>
              </a:lnSpc>
              <a:spcBef>
                <a:spcPts val="95"/>
              </a:spcBef>
            </a:pPr>
            <a:r>
              <a:rPr sz="4400" b="0" spc="-350" dirty="0">
                <a:latin typeface="Trebuchet MS"/>
                <a:cs typeface="Trebuchet MS"/>
              </a:rPr>
              <a:t>Two </a:t>
            </a:r>
            <a:r>
              <a:rPr sz="4400" b="0" spc="-290" dirty="0">
                <a:latin typeface="Trebuchet MS"/>
                <a:cs typeface="Trebuchet MS"/>
              </a:rPr>
              <a:t>major </a:t>
            </a:r>
            <a:r>
              <a:rPr sz="4400" b="0" spc="-270" dirty="0">
                <a:latin typeface="Trebuchet MS"/>
                <a:cs typeface="Trebuchet MS"/>
              </a:rPr>
              <a:t>geo-political </a:t>
            </a:r>
            <a:r>
              <a:rPr sz="4400" b="0" spc="-245" dirty="0">
                <a:latin typeface="Trebuchet MS"/>
                <a:cs typeface="Trebuchet MS"/>
              </a:rPr>
              <a:t>drivers </a:t>
            </a:r>
            <a:r>
              <a:rPr sz="4400" b="0" spc="-210" dirty="0">
                <a:latin typeface="Trebuchet MS"/>
                <a:cs typeface="Trebuchet MS"/>
              </a:rPr>
              <a:t>of </a:t>
            </a:r>
            <a:r>
              <a:rPr sz="4400" b="0" spc="-195" dirty="0">
                <a:latin typeface="Trebuchet MS"/>
                <a:cs typeface="Trebuchet MS"/>
              </a:rPr>
              <a:t>mid-20</a:t>
            </a:r>
            <a:r>
              <a:rPr sz="4350" b="0" spc="-292" baseline="24904" dirty="0">
                <a:latin typeface="Trebuchet MS"/>
                <a:cs typeface="Trebuchet MS"/>
              </a:rPr>
              <a:t>th</a:t>
            </a:r>
            <a:r>
              <a:rPr sz="4350" b="0" spc="-839" baseline="24904" dirty="0">
                <a:latin typeface="Trebuchet MS"/>
                <a:cs typeface="Trebuchet MS"/>
              </a:rPr>
              <a:t> </a:t>
            </a:r>
            <a:r>
              <a:rPr sz="4400" b="0" spc="-245" dirty="0">
                <a:latin typeface="Trebuchet MS"/>
                <a:cs typeface="Trebuchet MS"/>
              </a:rPr>
              <a:t>Century</a:t>
            </a:r>
            <a:endParaRPr sz="4400">
              <a:latin typeface="Trebuchet MS"/>
              <a:cs typeface="Trebuchet MS"/>
            </a:endParaRPr>
          </a:p>
        </p:txBody>
      </p:sp>
      <p:sp>
        <p:nvSpPr>
          <p:cNvPr id="3" name="object 3"/>
          <p:cNvSpPr txBox="1"/>
          <p:nvPr/>
        </p:nvSpPr>
        <p:spPr>
          <a:xfrm>
            <a:off x="918527" y="1549908"/>
            <a:ext cx="9681210" cy="391160"/>
          </a:xfrm>
          <a:prstGeom prst="rect">
            <a:avLst/>
          </a:prstGeom>
        </p:spPr>
        <p:txBody>
          <a:bodyPr vert="horz" wrap="square" lIns="0" tIns="12700" rIns="0" bIns="0" rtlCol="0">
            <a:spAutoFit/>
          </a:bodyPr>
          <a:lstStyle/>
          <a:p>
            <a:pPr marL="12700">
              <a:lnSpc>
                <a:spcPct val="100000"/>
              </a:lnSpc>
              <a:spcBef>
                <a:spcPts val="100"/>
              </a:spcBef>
              <a:tabLst>
                <a:tab pos="5344795" algn="l"/>
              </a:tabLst>
            </a:pPr>
            <a:r>
              <a:rPr sz="2400" b="1" spc="-15" dirty="0">
                <a:latin typeface="Carlito"/>
                <a:cs typeface="Carlito"/>
              </a:rPr>
              <a:t>Manhattan </a:t>
            </a:r>
            <a:r>
              <a:rPr sz="2400" b="1" spc="-10" dirty="0">
                <a:latin typeface="Carlito"/>
                <a:cs typeface="Carlito"/>
              </a:rPr>
              <a:t>Project </a:t>
            </a:r>
            <a:r>
              <a:rPr sz="2400" b="1" spc="-5" dirty="0">
                <a:latin typeface="Carlito"/>
                <a:cs typeface="Carlito"/>
              </a:rPr>
              <a:t>-&gt;</a:t>
            </a:r>
            <a:r>
              <a:rPr sz="2400" b="1" spc="70" dirty="0">
                <a:latin typeface="Carlito"/>
                <a:cs typeface="Carlito"/>
              </a:rPr>
              <a:t> </a:t>
            </a:r>
            <a:r>
              <a:rPr sz="2400" b="1" spc="-5" dirty="0">
                <a:latin typeface="Carlito"/>
                <a:cs typeface="Carlito"/>
              </a:rPr>
              <a:t>Nuclear</a:t>
            </a:r>
            <a:r>
              <a:rPr sz="2400" b="1" spc="5" dirty="0">
                <a:latin typeface="Carlito"/>
                <a:cs typeface="Carlito"/>
              </a:rPr>
              <a:t> </a:t>
            </a:r>
            <a:r>
              <a:rPr sz="2400" b="1" spc="-10" dirty="0">
                <a:latin typeface="Carlito"/>
                <a:cs typeface="Carlito"/>
              </a:rPr>
              <a:t>Age	Project </a:t>
            </a:r>
            <a:r>
              <a:rPr sz="2400" b="1" spc="-5" dirty="0">
                <a:latin typeface="Carlito"/>
                <a:cs typeface="Carlito"/>
              </a:rPr>
              <a:t>Apollo/Soyuz -&gt; Space</a:t>
            </a:r>
            <a:r>
              <a:rPr sz="2400" b="1" spc="-60" dirty="0">
                <a:latin typeface="Carlito"/>
                <a:cs typeface="Carlito"/>
              </a:rPr>
              <a:t> </a:t>
            </a:r>
            <a:r>
              <a:rPr sz="2400" b="1" spc="-10" dirty="0">
                <a:latin typeface="Carlito"/>
                <a:cs typeface="Carlito"/>
              </a:rPr>
              <a:t>Age</a:t>
            </a:r>
            <a:endParaRPr sz="2400">
              <a:latin typeface="Carlito"/>
              <a:cs typeface="Carlito"/>
            </a:endParaRPr>
          </a:p>
        </p:txBody>
      </p:sp>
      <p:sp>
        <p:nvSpPr>
          <p:cNvPr id="4" name="object 4"/>
          <p:cNvSpPr/>
          <p:nvPr/>
        </p:nvSpPr>
        <p:spPr>
          <a:xfrm>
            <a:off x="962405" y="2122170"/>
            <a:ext cx="4912614" cy="368501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307073" y="2122168"/>
            <a:ext cx="4913376" cy="3685032"/>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96290" y="6290183"/>
            <a:ext cx="3998595" cy="391160"/>
          </a:xfrm>
          <a:prstGeom prst="rect">
            <a:avLst/>
          </a:prstGeom>
        </p:spPr>
        <p:txBody>
          <a:bodyPr vert="horz" wrap="square" lIns="0" tIns="12700" rIns="0" bIns="0" rtlCol="0">
            <a:spAutoFit/>
          </a:bodyPr>
          <a:lstStyle/>
          <a:p>
            <a:pPr marL="12700">
              <a:lnSpc>
                <a:spcPct val="100000"/>
              </a:lnSpc>
              <a:spcBef>
                <a:spcPts val="100"/>
              </a:spcBef>
            </a:pPr>
            <a:r>
              <a:rPr sz="2400" b="1" spc="-25" dirty="0">
                <a:latin typeface="Carlito"/>
                <a:cs typeface="Carlito"/>
              </a:rPr>
              <a:t>Trinity </a:t>
            </a:r>
            <a:r>
              <a:rPr sz="2400" b="1" spc="-50" dirty="0">
                <a:latin typeface="Carlito"/>
                <a:cs typeface="Carlito"/>
              </a:rPr>
              <a:t>Test: </a:t>
            </a:r>
            <a:r>
              <a:rPr sz="2400" b="1" dirty="0">
                <a:latin typeface="Carlito"/>
                <a:cs typeface="Carlito"/>
              </a:rPr>
              <a:t>1945 </a:t>
            </a:r>
            <a:r>
              <a:rPr sz="2400" b="1" spc="-5" dirty="0">
                <a:latin typeface="Carlito"/>
                <a:cs typeface="Carlito"/>
              </a:rPr>
              <a:t>(New</a:t>
            </a:r>
            <a:r>
              <a:rPr sz="2400" b="1" spc="-20" dirty="0">
                <a:latin typeface="Carlito"/>
                <a:cs typeface="Carlito"/>
              </a:rPr>
              <a:t> </a:t>
            </a:r>
            <a:r>
              <a:rPr sz="2400" b="1" spc="-10" dirty="0">
                <a:latin typeface="Carlito"/>
                <a:cs typeface="Carlito"/>
              </a:rPr>
              <a:t>Mexico)</a:t>
            </a:r>
            <a:endParaRPr sz="2400">
              <a:latin typeface="Carlito"/>
              <a:cs typeface="Carlito"/>
            </a:endParaRPr>
          </a:p>
        </p:txBody>
      </p:sp>
      <p:sp>
        <p:nvSpPr>
          <p:cNvPr id="7" name="object 7"/>
          <p:cNvSpPr txBox="1"/>
          <p:nvPr/>
        </p:nvSpPr>
        <p:spPr>
          <a:xfrm>
            <a:off x="6495440" y="6290183"/>
            <a:ext cx="3781425" cy="391160"/>
          </a:xfrm>
          <a:prstGeom prst="rect">
            <a:avLst/>
          </a:prstGeom>
        </p:spPr>
        <p:txBody>
          <a:bodyPr vert="horz" wrap="square" lIns="0" tIns="12700" rIns="0" bIns="0" rtlCol="0">
            <a:spAutoFit/>
          </a:bodyPr>
          <a:lstStyle/>
          <a:p>
            <a:pPr marL="12700">
              <a:lnSpc>
                <a:spcPct val="100000"/>
              </a:lnSpc>
              <a:spcBef>
                <a:spcPts val="100"/>
              </a:spcBef>
            </a:pPr>
            <a:r>
              <a:rPr sz="2400" b="1" spc="-10" dirty="0">
                <a:latin typeface="Carlito"/>
                <a:cs typeface="Carlito"/>
              </a:rPr>
              <a:t>Saturn </a:t>
            </a:r>
            <a:r>
              <a:rPr sz="2400" b="1" dirty="0">
                <a:latin typeface="Carlito"/>
                <a:cs typeface="Carlito"/>
              </a:rPr>
              <a:t>V </a:t>
            </a:r>
            <a:r>
              <a:rPr sz="2400" b="1" spc="-5" dirty="0">
                <a:latin typeface="Carlito"/>
                <a:cs typeface="Carlito"/>
              </a:rPr>
              <a:t>Launch: </a:t>
            </a:r>
            <a:r>
              <a:rPr sz="2400" b="1" dirty="0">
                <a:latin typeface="Carlito"/>
                <a:cs typeface="Carlito"/>
              </a:rPr>
              <a:t>1969</a:t>
            </a:r>
            <a:r>
              <a:rPr sz="2400" b="1" spc="-70" dirty="0">
                <a:latin typeface="Carlito"/>
                <a:cs typeface="Carlito"/>
              </a:rPr>
              <a:t> </a:t>
            </a:r>
            <a:r>
              <a:rPr sz="2400" b="1" spc="-45" dirty="0">
                <a:latin typeface="Carlito"/>
                <a:cs typeface="Carlito"/>
              </a:rPr>
              <a:t>(Texas)</a:t>
            </a:r>
            <a:endParaRPr sz="2400">
              <a:latin typeface="Carlito"/>
              <a:cs typeface="Carlito"/>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308838"/>
            <a:ext cx="9952990" cy="1299210"/>
          </a:xfrm>
          <a:prstGeom prst="rect">
            <a:avLst/>
          </a:prstGeom>
        </p:spPr>
        <p:txBody>
          <a:bodyPr vert="horz" wrap="square" lIns="0" tIns="88265" rIns="0" bIns="0" rtlCol="0">
            <a:spAutoFit/>
          </a:bodyPr>
          <a:lstStyle/>
          <a:p>
            <a:pPr marL="12700" marR="5080">
              <a:lnSpc>
                <a:spcPts val="4750"/>
              </a:lnSpc>
              <a:spcBef>
                <a:spcPts val="695"/>
              </a:spcBef>
            </a:pPr>
            <a:r>
              <a:rPr sz="4400" b="0" spc="-135" dirty="0">
                <a:latin typeface="Trebuchet MS"/>
                <a:cs typeface="Trebuchet MS"/>
              </a:rPr>
              <a:t>Meanwhile</a:t>
            </a:r>
            <a:r>
              <a:rPr sz="4400" b="0" spc="-305" dirty="0">
                <a:latin typeface="Trebuchet MS"/>
                <a:cs typeface="Trebuchet MS"/>
              </a:rPr>
              <a:t> </a:t>
            </a:r>
            <a:r>
              <a:rPr sz="4400" b="0" spc="-100" dirty="0">
                <a:latin typeface="Trebuchet MS"/>
                <a:cs typeface="Trebuchet MS"/>
              </a:rPr>
              <a:t>on</a:t>
            </a:r>
            <a:r>
              <a:rPr sz="4400" b="0" spc="-330" dirty="0">
                <a:latin typeface="Trebuchet MS"/>
                <a:cs typeface="Trebuchet MS"/>
              </a:rPr>
              <a:t> </a:t>
            </a:r>
            <a:r>
              <a:rPr sz="4400" b="0" spc="-215" dirty="0">
                <a:latin typeface="Trebuchet MS"/>
                <a:cs typeface="Trebuchet MS"/>
              </a:rPr>
              <a:t>the</a:t>
            </a:r>
            <a:r>
              <a:rPr sz="4400" b="0" spc="-315" dirty="0">
                <a:latin typeface="Trebuchet MS"/>
                <a:cs typeface="Trebuchet MS"/>
              </a:rPr>
              <a:t> </a:t>
            </a:r>
            <a:r>
              <a:rPr sz="4400" b="0" spc="-190" dirty="0">
                <a:latin typeface="Trebuchet MS"/>
                <a:cs typeface="Trebuchet MS"/>
              </a:rPr>
              <a:t>other</a:t>
            </a:r>
            <a:r>
              <a:rPr sz="4400" b="0" spc="-325" dirty="0">
                <a:latin typeface="Trebuchet MS"/>
                <a:cs typeface="Trebuchet MS"/>
              </a:rPr>
              <a:t> </a:t>
            </a:r>
            <a:r>
              <a:rPr sz="4400" b="0" spc="-195" dirty="0">
                <a:latin typeface="Trebuchet MS"/>
                <a:cs typeface="Trebuchet MS"/>
              </a:rPr>
              <a:t>side</a:t>
            </a:r>
            <a:r>
              <a:rPr sz="4400" b="0" spc="-325" dirty="0">
                <a:latin typeface="Trebuchet MS"/>
                <a:cs typeface="Trebuchet MS"/>
              </a:rPr>
              <a:t> </a:t>
            </a:r>
            <a:r>
              <a:rPr sz="4400" b="0" spc="-195" dirty="0">
                <a:latin typeface="Trebuchet MS"/>
                <a:cs typeface="Trebuchet MS"/>
              </a:rPr>
              <a:t>of</a:t>
            </a:r>
            <a:r>
              <a:rPr sz="4400" b="0" spc="-325" dirty="0">
                <a:latin typeface="Trebuchet MS"/>
                <a:cs typeface="Trebuchet MS"/>
              </a:rPr>
              <a:t> </a:t>
            </a:r>
            <a:r>
              <a:rPr sz="4400" b="0" spc="-215" dirty="0">
                <a:latin typeface="Trebuchet MS"/>
                <a:cs typeface="Trebuchet MS"/>
              </a:rPr>
              <a:t>the</a:t>
            </a:r>
            <a:r>
              <a:rPr sz="4400" b="0" spc="-320" dirty="0">
                <a:latin typeface="Trebuchet MS"/>
                <a:cs typeface="Trebuchet MS"/>
              </a:rPr>
              <a:t> </a:t>
            </a:r>
            <a:r>
              <a:rPr sz="4400" b="0" spc="-290" dirty="0">
                <a:latin typeface="Trebuchet MS"/>
                <a:cs typeface="Trebuchet MS"/>
              </a:rPr>
              <a:t>Atlantic:  </a:t>
            </a:r>
            <a:r>
              <a:rPr sz="4400" b="0" spc="-100" dirty="0">
                <a:latin typeface="Trebuchet MS"/>
                <a:cs typeface="Trebuchet MS"/>
              </a:rPr>
              <a:t>on </a:t>
            </a:r>
            <a:r>
              <a:rPr sz="4400" b="0" spc="-215" dirty="0">
                <a:latin typeface="Trebuchet MS"/>
                <a:cs typeface="Trebuchet MS"/>
              </a:rPr>
              <a:t>the </a:t>
            </a:r>
            <a:r>
              <a:rPr sz="4400" b="0" spc="-310" dirty="0">
                <a:latin typeface="Trebuchet MS"/>
                <a:cs typeface="Trebuchet MS"/>
              </a:rPr>
              <a:t>lake </a:t>
            </a:r>
            <a:r>
              <a:rPr sz="4400" b="0" spc="-229" dirty="0">
                <a:latin typeface="Trebuchet MS"/>
                <a:cs typeface="Trebuchet MS"/>
              </a:rPr>
              <a:t>Geneva</a:t>
            </a:r>
            <a:r>
              <a:rPr sz="4400" b="0" spc="-645" dirty="0">
                <a:latin typeface="Trebuchet MS"/>
                <a:cs typeface="Trebuchet MS"/>
              </a:rPr>
              <a:t> </a:t>
            </a:r>
            <a:r>
              <a:rPr sz="4400" b="0" spc="-195" dirty="0">
                <a:latin typeface="Trebuchet MS"/>
                <a:cs typeface="Trebuchet MS"/>
              </a:rPr>
              <a:t>shoreline</a:t>
            </a:r>
            <a:endParaRPr sz="4400">
              <a:latin typeface="Trebuchet MS"/>
              <a:cs typeface="Trebuchet MS"/>
            </a:endParaRPr>
          </a:p>
        </p:txBody>
      </p:sp>
      <p:sp>
        <p:nvSpPr>
          <p:cNvPr id="3" name="object 3"/>
          <p:cNvSpPr/>
          <p:nvPr/>
        </p:nvSpPr>
        <p:spPr>
          <a:xfrm>
            <a:off x="6296405" y="1935479"/>
            <a:ext cx="5181600" cy="3971544"/>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810577" y="1773301"/>
            <a:ext cx="9515475" cy="4802505"/>
          </a:xfrm>
          <a:prstGeom prst="rect">
            <a:avLst/>
          </a:prstGeom>
        </p:spPr>
        <p:txBody>
          <a:bodyPr vert="horz" wrap="square" lIns="0" tIns="83820" rIns="0" bIns="0" rtlCol="0">
            <a:spAutoFit/>
          </a:bodyPr>
          <a:lstStyle/>
          <a:p>
            <a:pPr marL="241300" marR="4238625" indent="-228600">
              <a:lnSpc>
                <a:spcPts val="2300"/>
              </a:lnSpc>
              <a:spcBef>
                <a:spcPts val="660"/>
              </a:spcBef>
              <a:buFont typeface="Arial"/>
              <a:buChar char="•"/>
              <a:tabLst>
                <a:tab pos="241300" algn="l"/>
              </a:tabLst>
            </a:pPr>
            <a:r>
              <a:rPr sz="2400" dirty="0">
                <a:latin typeface="Carlito"/>
                <a:cs typeface="Carlito"/>
              </a:rPr>
              <a:t>1949 : </a:t>
            </a:r>
            <a:r>
              <a:rPr sz="2400" spc="-10" dirty="0">
                <a:latin typeface="Carlito"/>
                <a:cs typeface="Carlito"/>
              </a:rPr>
              <a:t>European </a:t>
            </a:r>
            <a:r>
              <a:rPr sz="2400" spc="-5" dirty="0">
                <a:latin typeface="Carlito"/>
                <a:cs typeface="Carlito"/>
              </a:rPr>
              <a:t>science no </a:t>
            </a:r>
            <a:r>
              <a:rPr sz="2400" spc="-10" dirty="0">
                <a:latin typeface="Carlito"/>
                <a:cs typeface="Carlito"/>
              </a:rPr>
              <a:t>longer world  </a:t>
            </a:r>
            <a:r>
              <a:rPr sz="2400" spc="-5" dirty="0">
                <a:latin typeface="Carlito"/>
                <a:cs typeface="Carlito"/>
              </a:rPr>
              <a:t>class </a:t>
            </a:r>
            <a:r>
              <a:rPr sz="2400" spc="-15" dirty="0">
                <a:latin typeface="Carlito"/>
                <a:cs typeface="Carlito"/>
              </a:rPr>
              <a:t>(brain drain) to </a:t>
            </a:r>
            <a:r>
              <a:rPr sz="2400" dirty="0">
                <a:latin typeface="Carlito"/>
                <a:cs typeface="Carlito"/>
              </a:rPr>
              <a:t>the</a:t>
            </a:r>
            <a:r>
              <a:rPr sz="2400" spc="-5" dirty="0">
                <a:latin typeface="Carlito"/>
                <a:cs typeface="Carlito"/>
              </a:rPr>
              <a:t> USA</a:t>
            </a:r>
            <a:endParaRPr sz="2400">
              <a:latin typeface="Carlito"/>
              <a:cs typeface="Carlito"/>
            </a:endParaRPr>
          </a:p>
          <a:p>
            <a:pPr marL="241300" indent="-228600">
              <a:lnSpc>
                <a:spcPct val="100000"/>
              </a:lnSpc>
              <a:spcBef>
                <a:spcPts val="560"/>
              </a:spcBef>
              <a:buFont typeface="Arial"/>
              <a:buChar char="•"/>
              <a:tabLst>
                <a:tab pos="240665" algn="l"/>
                <a:tab pos="241300" algn="l"/>
              </a:tabLst>
            </a:pPr>
            <a:r>
              <a:rPr sz="2000" spc="-10" dirty="0">
                <a:latin typeface="Carlito"/>
                <a:cs typeface="Carlito"/>
              </a:rPr>
              <a:t>UNESCO </a:t>
            </a:r>
            <a:r>
              <a:rPr sz="2000" spc="-5" dirty="0">
                <a:latin typeface="Carlito"/>
                <a:cs typeface="Carlito"/>
              </a:rPr>
              <a:t>in </a:t>
            </a:r>
            <a:r>
              <a:rPr sz="2000" spc="-15" dirty="0">
                <a:latin typeface="Carlito"/>
                <a:cs typeface="Carlito"/>
              </a:rPr>
              <a:t>Paris </a:t>
            </a:r>
            <a:r>
              <a:rPr sz="2000" spc="-5" dirty="0">
                <a:latin typeface="Carlito"/>
                <a:cs typeface="Carlito"/>
              </a:rPr>
              <a:t>in December</a:t>
            </a:r>
            <a:r>
              <a:rPr sz="2000" spc="65" dirty="0">
                <a:latin typeface="Carlito"/>
                <a:cs typeface="Carlito"/>
              </a:rPr>
              <a:t> </a:t>
            </a:r>
            <a:r>
              <a:rPr sz="2000" spc="-5" dirty="0">
                <a:latin typeface="Carlito"/>
                <a:cs typeface="Carlito"/>
              </a:rPr>
              <a:t>1951</a:t>
            </a:r>
            <a:endParaRPr sz="2000">
              <a:latin typeface="Carlito"/>
              <a:cs typeface="Carlito"/>
            </a:endParaRPr>
          </a:p>
          <a:p>
            <a:pPr marL="697865" marR="4119245" lvl="1" indent="-228600">
              <a:lnSpc>
                <a:spcPct val="77600"/>
              </a:lnSpc>
              <a:spcBef>
                <a:spcPts val="560"/>
              </a:spcBef>
              <a:buFont typeface="Wingdings"/>
              <a:buChar char=""/>
              <a:tabLst>
                <a:tab pos="743585" algn="l"/>
                <a:tab pos="744220" algn="l"/>
              </a:tabLst>
            </a:pPr>
            <a:r>
              <a:rPr dirty="0"/>
              <a:t>	</a:t>
            </a:r>
            <a:r>
              <a:rPr sz="1600" spc="-15" dirty="0">
                <a:latin typeface="Carlito"/>
                <a:cs typeface="Carlito"/>
              </a:rPr>
              <a:t>first </a:t>
            </a:r>
            <a:r>
              <a:rPr sz="1600" spc="-5" dirty="0">
                <a:latin typeface="Carlito"/>
                <a:cs typeface="Carlito"/>
              </a:rPr>
              <a:t>resolution concerning the </a:t>
            </a:r>
            <a:r>
              <a:rPr sz="1600" spc="-10" dirty="0">
                <a:latin typeface="Carlito"/>
                <a:cs typeface="Carlito"/>
              </a:rPr>
              <a:t>establishment </a:t>
            </a:r>
            <a:r>
              <a:rPr sz="1600" dirty="0">
                <a:latin typeface="Carlito"/>
                <a:cs typeface="Carlito"/>
              </a:rPr>
              <a:t>of a  </a:t>
            </a:r>
            <a:r>
              <a:rPr sz="1600" spc="-10" dirty="0">
                <a:latin typeface="Carlito"/>
                <a:cs typeface="Carlito"/>
              </a:rPr>
              <a:t>European </a:t>
            </a:r>
            <a:r>
              <a:rPr sz="1600" spc="-5" dirty="0">
                <a:latin typeface="Carlito"/>
                <a:cs typeface="Carlito"/>
              </a:rPr>
              <a:t>Council </a:t>
            </a:r>
            <a:r>
              <a:rPr sz="1600" spc="-15" dirty="0">
                <a:latin typeface="Carlito"/>
                <a:cs typeface="Carlito"/>
              </a:rPr>
              <a:t>for </a:t>
            </a:r>
            <a:r>
              <a:rPr sz="1600" spc="-5" dirty="0">
                <a:latin typeface="Carlito"/>
                <a:cs typeface="Carlito"/>
              </a:rPr>
              <a:t>Nuclear </a:t>
            </a:r>
            <a:r>
              <a:rPr sz="1600" spc="-10" dirty="0">
                <a:latin typeface="Carlito"/>
                <a:cs typeface="Carlito"/>
              </a:rPr>
              <a:t>Research </a:t>
            </a:r>
            <a:r>
              <a:rPr sz="1600" spc="-5" dirty="0">
                <a:latin typeface="Carlito"/>
                <a:cs typeface="Carlito"/>
              </a:rPr>
              <a:t>(CERN)</a:t>
            </a:r>
            <a:r>
              <a:rPr sz="1600" spc="95" dirty="0">
                <a:latin typeface="Carlito"/>
                <a:cs typeface="Carlito"/>
              </a:rPr>
              <a:t> </a:t>
            </a:r>
            <a:r>
              <a:rPr sz="1600" spc="-5" dirty="0">
                <a:latin typeface="Carlito"/>
                <a:cs typeface="Carlito"/>
              </a:rPr>
              <a:t>adopted</a:t>
            </a:r>
            <a:r>
              <a:rPr sz="2400" spc="-5" dirty="0">
                <a:latin typeface="Carlito"/>
                <a:cs typeface="Carlito"/>
              </a:rPr>
              <a:t>.</a:t>
            </a:r>
            <a:endParaRPr sz="2400">
              <a:latin typeface="Carlito"/>
              <a:cs typeface="Carlito"/>
            </a:endParaRPr>
          </a:p>
          <a:p>
            <a:pPr marL="241300" marR="4262120" indent="-228600">
              <a:lnSpc>
                <a:spcPts val="1920"/>
              </a:lnSpc>
              <a:spcBef>
                <a:spcPts val="1005"/>
              </a:spcBef>
              <a:buFont typeface="Arial"/>
              <a:buChar char="•"/>
              <a:tabLst>
                <a:tab pos="240665" algn="l"/>
                <a:tab pos="241300" algn="l"/>
              </a:tabLst>
            </a:pPr>
            <a:r>
              <a:rPr sz="2000" spc="-15" dirty="0">
                <a:latin typeface="Carlito"/>
                <a:cs typeface="Carlito"/>
              </a:rPr>
              <a:t>Geneva </a:t>
            </a:r>
            <a:r>
              <a:rPr sz="2000" spc="-10" dirty="0">
                <a:latin typeface="Carlito"/>
                <a:cs typeface="Carlito"/>
              </a:rPr>
              <a:t>was </a:t>
            </a:r>
            <a:r>
              <a:rPr sz="2000" spc="-5" dirty="0">
                <a:latin typeface="Carlito"/>
                <a:cs typeface="Carlito"/>
              </a:rPr>
              <a:t>selected as the </a:t>
            </a:r>
            <a:r>
              <a:rPr sz="2000" spc="-10" dirty="0">
                <a:latin typeface="Carlito"/>
                <a:cs typeface="Carlito"/>
              </a:rPr>
              <a:t>site </a:t>
            </a:r>
            <a:r>
              <a:rPr sz="2000" spc="-15" dirty="0">
                <a:latin typeface="Carlito"/>
                <a:cs typeface="Carlito"/>
              </a:rPr>
              <a:t>for </a:t>
            </a:r>
            <a:r>
              <a:rPr sz="2000" spc="-5" dirty="0">
                <a:latin typeface="Carlito"/>
                <a:cs typeface="Carlito"/>
              </a:rPr>
              <a:t>the CERN  </a:t>
            </a:r>
            <a:r>
              <a:rPr sz="2000" spc="-10" dirty="0">
                <a:latin typeface="Carlito"/>
                <a:cs typeface="Carlito"/>
              </a:rPr>
              <a:t>Laboratory </a:t>
            </a:r>
            <a:r>
              <a:rPr sz="2000" spc="-15" dirty="0">
                <a:latin typeface="Carlito"/>
                <a:cs typeface="Carlito"/>
              </a:rPr>
              <a:t>at </a:t>
            </a:r>
            <a:r>
              <a:rPr sz="2000" spc="-5" dirty="0">
                <a:latin typeface="Carlito"/>
                <a:cs typeface="Carlito"/>
              </a:rPr>
              <a:t>the </a:t>
            </a:r>
            <a:r>
              <a:rPr sz="2000" spc="-10" dirty="0">
                <a:latin typeface="Carlito"/>
                <a:cs typeface="Carlito"/>
              </a:rPr>
              <a:t>third </a:t>
            </a:r>
            <a:r>
              <a:rPr sz="2000" spc="-5" dirty="0">
                <a:latin typeface="Carlito"/>
                <a:cs typeface="Carlito"/>
              </a:rPr>
              <a:t>session of the </a:t>
            </a:r>
            <a:r>
              <a:rPr sz="2000" spc="-10" dirty="0">
                <a:latin typeface="Carlito"/>
                <a:cs typeface="Carlito"/>
              </a:rPr>
              <a:t>provisional  </a:t>
            </a:r>
            <a:r>
              <a:rPr sz="2000" spc="-5" dirty="0">
                <a:latin typeface="Carlito"/>
                <a:cs typeface="Carlito"/>
              </a:rPr>
              <a:t>council in</a:t>
            </a:r>
            <a:r>
              <a:rPr sz="2000" spc="10" dirty="0">
                <a:latin typeface="Carlito"/>
                <a:cs typeface="Carlito"/>
              </a:rPr>
              <a:t> </a:t>
            </a:r>
            <a:r>
              <a:rPr sz="2000" spc="-5" dirty="0">
                <a:latin typeface="Carlito"/>
                <a:cs typeface="Carlito"/>
              </a:rPr>
              <a:t>1952</a:t>
            </a:r>
            <a:endParaRPr sz="2000">
              <a:latin typeface="Carlito"/>
              <a:cs typeface="Carlito"/>
            </a:endParaRPr>
          </a:p>
          <a:p>
            <a:pPr marL="241300" marR="4708525" indent="-228600">
              <a:lnSpc>
                <a:spcPts val="1920"/>
              </a:lnSpc>
              <a:spcBef>
                <a:spcPts val="994"/>
              </a:spcBef>
              <a:buFont typeface="Arial"/>
              <a:buChar char="•"/>
              <a:tabLst>
                <a:tab pos="240665" algn="l"/>
                <a:tab pos="241300" algn="l"/>
              </a:tabLst>
            </a:pPr>
            <a:r>
              <a:rPr sz="2000" spc="-25" dirty="0">
                <a:latin typeface="Carlito"/>
                <a:cs typeface="Carlito"/>
              </a:rPr>
              <a:t>Fast </a:t>
            </a:r>
            <a:r>
              <a:rPr sz="2000" spc="-15" dirty="0">
                <a:latin typeface="Carlito"/>
                <a:cs typeface="Carlito"/>
              </a:rPr>
              <a:t>forward to </a:t>
            </a:r>
            <a:r>
              <a:rPr sz="2000" spc="-5" dirty="0">
                <a:latin typeface="Carlito"/>
                <a:cs typeface="Carlito"/>
              </a:rPr>
              <a:t>2006: </a:t>
            </a:r>
            <a:r>
              <a:rPr sz="2000" spc="-20" dirty="0">
                <a:latin typeface="Carlito"/>
                <a:cs typeface="Carlito"/>
              </a:rPr>
              <a:t>World's </a:t>
            </a:r>
            <a:r>
              <a:rPr sz="2000" spc="-15" dirty="0">
                <a:latin typeface="Carlito"/>
                <a:cs typeface="Carlito"/>
              </a:rPr>
              <a:t>largest  </a:t>
            </a:r>
            <a:r>
              <a:rPr sz="2000" spc="-10" dirty="0">
                <a:latin typeface="Carlito"/>
                <a:cs typeface="Carlito"/>
              </a:rPr>
              <a:t>superconducting </a:t>
            </a:r>
            <a:r>
              <a:rPr sz="2000" spc="-5" dirty="0">
                <a:latin typeface="Carlito"/>
                <a:cs typeface="Carlito"/>
              </a:rPr>
              <a:t>magnet </a:t>
            </a:r>
            <a:r>
              <a:rPr sz="2000" spc="-10" dirty="0">
                <a:latin typeface="Carlito"/>
                <a:cs typeface="Carlito"/>
              </a:rPr>
              <a:t>switches </a:t>
            </a:r>
            <a:r>
              <a:rPr sz="2000" spc="-5" dirty="0">
                <a:latin typeface="Carlito"/>
                <a:cs typeface="Carlito"/>
              </a:rPr>
              <a:t>on </a:t>
            </a:r>
            <a:r>
              <a:rPr sz="2000" spc="-10" dirty="0">
                <a:latin typeface="Carlito"/>
                <a:cs typeface="Carlito"/>
              </a:rPr>
              <a:t>at</a:t>
            </a:r>
            <a:r>
              <a:rPr sz="2000" spc="60" dirty="0">
                <a:latin typeface="Carlito"/>
                <a:cs typeface="Carlito"/>
              </a:rPr>
              <a:t> </a:t>
            </a:r>
            <a:r>
              <a:rPr sz="2000" spc="-5" dirty="0">
                <a:latin typeface="Carlito"/>
                <a:cs typeface="Carlito"/>
              </a:rPr>
              <a:t>LHC</a:t>
            </a:r>
            <a:endParaRPr sz="2000">
              <a:latin typeface="Carlito"/>
              <a:cs typeface="Carlito"/>
            </a:endParaRPr>
          </a:p>
          <a:p>
            <a:pPr marL="241300" marR="4509770">
              <a:lnSpc>
                <a:spcPts val="1920"/>
              </a:lnSpc>
            </a:pPr>
            <a:r>
              <a:rPr sz="2000" spc="-5" dirty="0">
                <a:latin typeface="Carlito"/>
                <a:cs typeface="Carlito"/>
              </a:rPr>
              <a:t>…now the </a:t>
            </a:r>
            <a:r>
              <a:rPr sz="2000" spc="-10" dirty="0">
                <a:latin typeface="Carlito"/>
                <a:cs typeface="Carlito"/>
              </a:rPr>
              <a:t>worlds </a:t>
            </a:r>
            <a:r>
              <a:rPr sz="2000" spc="-15" dirty="0">
                <a:latin typeface="Carlito"/>
                <a:cs typeface="Carlito"/>
              </a:rPr>
              <a:t>largest mega </a:t>
            </a:r>
            <a:r>
              <a:rPr sz="2000" spc="-5" dirty="0">
                <a:latin typeface="Carlito"/>
                <a:cs typeface="Carlito"/>
              </a:rPr>
              <a:t>science </a:t>
            </a:r>
            <a:r>
              <a:rPr sz="2000" spc="-10" dirty="0">
                <a:latin typeface="Carlito"/>
                <a:cs typeface="Carlito"/>
              </a:rPr>
              <a:t>project  </a:t>
            </a:r>
            <a:r>
              <a:rPr sz="2000" spc="-15" dirty="0">
                <a:latin typeface="Carlito"/>
                <a:cs typeface="Carlito"/>
              </a:rPr>
              <a:t>involving </a:t>
            </a:r>
            <a:r>
              <a:rPr sz="2000" spc="-5" dirty="0">
                <a:latin typeface="Carlito"/>
                <a:cs typeface="Carlito"/>
              </a:rPr>
              <a:t>all </a:t>
            </a:r>
            <a:r>
              <a:rPr sz="2000" spc="-10" dirty="0">
                <a:latin typeface="Carlito"/>
                <a:cs typeface="Carlito"/>
              </a:rPr>
              <a:t>continents </a:t>
            </a:r>
            <a:r>
              <a:rPr sz="2000" spc="-5" dirty="0">
                <a:latin typeface="Carlito"/>
                <a:cs typeface="Carlito"/>
              </a:rPr>
              <a:t>(open</a:t>
            </a:r>
            <a:r>
              <a:rPr sz="2000" spc="65" dirty="0">
                <a:latin typeface="Carlito"/>
                <a:cs typeface="Carlito"/>
              </a:rPr>
              <a:t> </a:t>
            </a:r>
            <a:r>
              <a:rPr sz="2000" spc="-5" dirty="0">
                <a:latin typeface="Carlito"/>
                <a:cs typeface="Carlito"/>
              </a:rPr>
              <a:t>science)</a:t>
            </a:r>
            <a:endParaRPr sz="2000">
              <a:latin typeface="Carlito"/>
              <a:cs typeface="Carlito"/>
            </a:endParaRPr>
          </a:p>
          <a:p>
            <a:pPr marL="241300" marR="4919980" indent="-229235">
              <a:lnSpc>
                <a:spcPts val="1920"/>
              </a:lnSpc>
              <a:spcBef>
                <a:spcPts val="1000"/>
              </a:spcBef>
              <a:buFont typeface="Arial"/>
              <a:buChar char="•"/>
              <a:tabLst>
                <a:tab pos="240665" algn="l"/>
                <a:tab pos="241300" algn="l"/>
              </a:tabLst>
            </a:pPr>
            <a:r>
              <a:rPr sz="2000" spc="-5" dirty="0">
                <a:latin typeface="Carlito"/>
                <a:cs typeface="Carlito"/>
              </a:rPr>
              <a:t>2012 : </a:t>
            </a:r>
            <a:r>
              <a:rPr sz="2000" spc="-10" dirty="0">
                <a:latin typeface="Carlito"/>
                <a:cs typeface="Carlito"/>
              </a:rPr>
              <a:t>Discovery </a:t>
            </a:r>
            <a:r>
              <a:rPr sz="2000" spc="-5" dirty="0">
                <a:latin typeface="Carlito"/>
                <a:cs typeface="Carlito"/>
              </a:rPr>
              <a:t>of </a:t>
            </a:r>
            <a:r>
              <a:rPr sz="2000" dirty="0">
                <a:latin typeface="Carlito"/>
                <a:cs typeface="Carlito"/>
              </a:rPr>
              <a:t>Higgs </a:t>
            </a:r>
            <a:r>
              <a:rPr sz="2000" spc="-5" dirty="0">
                <a:latin typeface="Carlito"/>
                <a:cs typeface="Carlito"/>
              </a:rPr>
              <a:t>particle – </a:t>
            </a:r>
            <a:r>
              <a:rPr sz="2000" spc="-15" dirty="0">
                <a:latin typeface="Carlito"/>
                <a:cs typeface="Carlito"/>
              </a:rPr>
              <a:t>largest  </a:t>
            </a:r>
            <a:r>
              <a:rPr sz="2000" spc="-5" dirty="0">
                <a:latin typeface="Carlito"/>
                <a:cs typeface="Carlito"/>
              </a:rPr>
              <a:t>peacetime global, non-military</a:t>
            </a:r>
            <a:r>
              <a:rPr sz="2000" spc="40" dirty="0">
                <a:latin typeface="Carlito"/>
                <a:cs typeface="Carlito"/>
              </a:rPr>
              <a:t> </a:t>
            </a:r>
            <a:r>
              <a:rPr sz="2000" spc="-10" dirty="0">
                <a:latin typeface="Carlito"/>
                <a:cs typeface="Carlito"/>
              </a:rPr>
              <a:t>project</a:t>
            </a:r>
            <a:endParaRPr sz="2000">
              <a:latin typeface="Carlito"/>
              <a:cs typeface="Carlito"/>
            </a:endParaRPr>
          </a:p>
          <a:p>
            <a:pPr marL="834390">
              <a:lnSpc>
                <a:spcPct val="100000"/>
              </a:lnSpc>
              <a:spcBef>
                <a:spcPts val="865"/>
              </a:spcBef>
              <a:tabLst>
                <a:tab pos="2608580" algn="l"/>
              </a:tabLst>
            </a:pPr>
            <a:r>
              <a:rPr sz="3350" i="1" spc="355" dirty="0">
                <a:latin typeface="Times New Roman"/>
                <a:cs typeface="Times New Roman"/>
              </a:rPr>
              <a:t>science	</a:t>
            </a:r>
            <a:r>
              <a:rPr sz="3350" i="1" spc="480" dirty="0">
                <a:latin typeface="Times New Roman"/>
                <a:cs typeface="Times New Roman"/>
              </a:rPr>
              <a:t>sans</a:t>
            </a:r>
            <a:r>
              <a:rPr sz="3350" i="1" spc="-45" dirty="0">
                <a:latin typeface="Times New Roman"/>
                <a:cs typeface="Times New Roman"/>
              </a:rPr>
              <a:t> </a:t>
            </a:r>
            <a:r>
              <a:rPr sz="3350" i="1" spc="475" dirty="0">
                <a:latin typeface="Times New Roman"/>
                <a:cs typeface="Times New Roman"/>
              </a:rPr>
              <a:t>frontier,</a:t>
            </a:r>
            <a:r>
              <a:rPr sz="3350" i="1" spc="-35" dirty="0">
                <a:latin typeface="Times New Roman"/>
                <a:cs typeface="Times New Roman"/>
              </a:rPr>
              <a:t> </a:t>
            </a:r>
            <a:r>
              <a:rPr sz="3350" i="1" spc="355" dirty="0">
                <a:latin typeface="Times New Roman"/>
                <a:cs typeface="Times New Roman"/>
              </a:rPr>
              <a:t>science</a:t>
            </a:r>
            <a:r>
              <a:rPr sz="3350" i="1" spc="-45" dirty="0">
                <a:latin typeface="Times New Roman"/>
                <a:cs typeface="Times New Roman"/>
              </a:rPr>
              <a:t> </a:t>
            </a:r>
            <a:r>
              <a:rPr sz="3350" i="1" spc="380" dirty="0">
                <a:latin typeface="Times New Roman"/>
                <a:cs typeface="Times New Roman"/>
              </a:rPr>
              <a:t>pour</a:t>
            </a:r>
            <a:r>
              <a:rPr sz="3350" i="1" spc="-40" dirty="0">
                <a:latin typeface="Times New Roman"/>
                <a:cs typeface="Times New Roman"/>
              </a:rPr>
              <a:t> </a:t>
            </a:r>
            <a:r>
              <a:rPr sz="3350" i="1" spc="434" dirty="0">
                <a:latin typeface="Times New Roman"/>
                <a:cs typeface="Times New Roman"/>
              </a:rPr>
              <a:t>paix</a:t>
            </a:r>
            <a:endParaRPr sz="3350">
              <a:latin typeface="Times New Roman"/>
              <a:cs typeface="Times New Roman"/>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31647" y="902969"/>
            <a:ext cx="11485880" cy="3689985"/>
            <a:chOff x="231647" y="902969"/>
            <a:chExt cx="11485880" cy="3689985"/>
          </a:xfrm>
        </p:grpSpPr>
        <p:sp>
          <p:nvSpPr>
            <p:cNvPr id="3" name="object 3"/>
            <p:cNvSpPr/>
            <p:nvPr/>
          </p:nvSpPr>
          <p:spPr>
            <a:xfrm>
              <a:off x="231647" y="941069"/>
              <a:ext cx="5385054" cy="315315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616701" y="902969"/>
              <a:ext cx="6100572" cy="3689604"/>
            </a:xfrm>
            <a:prstGeom prst="rect">
              <a:avLst/>
            </a:prstGeom>
            <a:blipFill>
              <a:blip r:embed="rId4" cstate="print"/>
              <a:stretch>
                <a:fillRect/>
              </a:stretch>
            </a:blipFill>
          </p:spPr>
          <p:txBody>
            <a:bodyPr wrap="square" lIns="0" tIns="0" rIns="0" bIns="0" rtlCol="0"/>
            <a:lstStyle/>
            <a:p>
              <a:endParaRPr/>
            </a:p>
          </p:txBody>
        </p:sp>
      </p:grpSp>
      <p:sp>
        <p:nvSpPr>
          <p:cNvPr id="5" name="object 5"/>
          <p:cNvSpPr txBox="1"/>
          <p:nvPr/>
        </p:nvSpPr>
        <p:spPr>
          <a:xfrm>
            <a:off x="5530215" y="4868863"/>
            <a:ext cx="5298440" cy="255904"/>
          </a:xfrm>
          <a:prstGeom prst="rect">
            <a:avLst/>
          </a:prstGeom>
        </p:spPr>
        <p:txBody>
          <a:bodyPr vert="horz" wrap="square" lIns="0" tIns="0" rIns="0" bIns="0" rtlCol="0">
            <a:spAutoFit/>
          </a:bodyPr>
          <a:lstStyle/>
          <a:p>
            <a:pPr>
              <a:lnSpc>
                <a:spcPts val="1989"/>
              </a:lnSpc>
            </a:pPr>
            <a:r>
              <a:rPr sz="1800" spc="-5" dirty="0">
                <a:latin typeface="Arial"/>
                <a:cs typeface="Arial"/>
              </a:rPr>
              <a:t>Screenshot </a:t>
            </a:r>
            <a:r>
              <a:rPr sz="1800" dirty="0">
                <a:latin typeface="Arial"/>
                <a:cs typeface="Arial"/>
              </a:rPr>
              <a:t>of </a:t>
            </a:r>
            <a:r>
              <a:rPr sz="1800" spc="-5" dirty="0">
                <a:latin typeface="Arial"/>
                <a:cs typeface="Arial"/>
              </a:rPr>
              <a:t>the recreated page </a:t>
            </a:r>
            <a:r>
              <a:rPr sz="1800" dirty="0">
                <a:latin typeface="Arial"/>
                <a:cs typeface="Arial"/>
              </a:rPr>
              <a:t>of </a:t>
            </a:r>
            <a:r>
              <a:rPr sz="1800" spc="-5" dirty="0">
                <a:latin typeface="Arial"/>
                <a:cs typeface="Arial"/>
              </a:rPr>
              <a:t>the first</a:t>
            </a:r>
            <a:r>
              <a:rPr sz="1800" spc="40" dirty="0">
                <a:latin typeface="Arial"/>
                <a:cs typeface="Arial"/>
              </a:rPr>
              <a:t> </a:t>
            </a:r>
            <a:r>
              <a:rPr sz="1800" spc="-5" dirty="0">
                <a:latin typeface="Arial"/>
                <a:cs typeface="Arial"/>
              </a:rPr>
              <a:t>website</a:t>
            </a:r>
            <a:endParaRPr sz="1800">
              <a:latin typeface="Arial"/>
              <a:cs typeface="Arial"/>
            </a:endParaRPr>
          </a:p>
        </p:txBody>
      </p:sp>
      <p:sp>
        <p:nvSpPr>
          <p:cNvPr id="6" name="object 6"/>
          <p:cNvSpPr/>
          <p:nvPr/>
        </p:nvSpPr>
        <p:spPr>
          <a:xfrm>
            <a:off x="231647" y="560069"/>
            <a:ext cx="11668506" cy="6031230"/>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6439280" y="2748152"/>
            <a:ext cx="4289425" cy="1632585"/>
          </a:xfrm>
          <a:prstGeom prst="rect">
            <a:avLst/>
          </a:prstGeom>
          <a:solidFill>
            <a:srgbClr val="002060"/>
          </a:solidFill>
          <a:ln w="9905">
            <a:solidFill>
              <a:srgbClr val="C00000"/>
            </a:solidFill>
          </a:ln>
        </p:spPr>
        <p:txBody>
          <a:bodyPr vert="horz" wrap="square" lIns="0" tIns="38100" rIns="0" bIns="0" rtlCol="0">
            <a:spAutoFit/>
          </a:bodyPr>
          <a:lstStyle/>
          <a:p>
            <a:pPr marL="90805" marR="137795">
              <a:lnSpc>
                <a:spcPct val="100000"/>
              </a:lnSpc>
              <a:spcBef>
                <a:spcPts val="300"/>
              </a:spcBef>
              <a:tabLst>
                <a:tab pos="1149985" algn="l"/>
              </a:tabLst>
            </a:pPr>
            <a:r>
              <a:rPr sz="2000" spc="-5" dirty="0">
                <a:solidFill>
                  <a:srgbClr val="FFFFFF"/>
                </a:solidFill>
                <a:latin typeface="Arial"/>
                <a:cs typeface="Arial"/>
              </a:rPr>
              <a:t>The </a:t>
            </a:r>
            <a:r>
              <a:rPr sz="2000" spc="-15" dirty="0">
                <a:solidFill>
                  <a:srgbClr val="FFFFFF"/>
                </a:solidFill>
                <a:latin typeface="Arial"/>
                <a:cs typeface="Arial"/>
              </a:rPr>
              <a:t>World </a:t>
            </a:r>
            <a:r>
              <a:rPr sz="2000" spc="-5" dirty="0">
                <a:solidFill>
                  <a:srgbClr val="FFFFFF"/>
                </a:solidFill>
                <a:latin typeface="Arial"/>
                <a:cs typeface="Arial"/>
              </a:rPr>
              <a:t>Wide </a:t>
            </a:r>
            <a:r>
              <a:rPr sz="2000" spc="-20" dirty="0">
                <a:solidFill>
                  <a:srgbClr val="FFFFFF"/>
                </a:solidFill>
                <a:latin typeface="Arial"/>
                <a:cs typeface="Arial"/>
              </a:rPr>
              <a:t>Web </a:t>
            </a:r>
            <a:r>
              <a:rPr sz="2000" spc="-5" dirty="0">
                <a:solidFill>
                  <a:srgbClr val="FFFFFF"/>
                </a:solidFill>
                <a:latin typeface="Arial"/>
                <a:cs typeface="Arial"/>
              </a:rPr>
              <a:t>is a wide-area  hypermedia information retrieval  initiative	aiming to give universal  access to a large universe </a:t>
            </a:r>
            <a:r>
              <a:rPr sz="2000" spc="-10" dirty="0">
                <a:solidFill>
                  <a:srgbClr val="FFFFFF"/>
                </a:solidFill>
                <a:latin typeface="Arial"/>
                <a:cs typeface="Arial"/>
              </a:rPr>
              <a:t>of  </a:t>
            </a:r>
            <a:r>
              <a:rPr sz="2000" spc="-5" dirty="0">
                <a:solidFill>
                  <a:srgbClr val="FFFFFF"/>
                </a:solidFill>
                <a:latin typeface="Arial"/>
                <a:cs typeface="Arial"/>
              </a:rPr>
              <a:t>documents</a:t>
            </a:r>
            <a:endParaRPr sz="2000">
              <a:latin typeface="Arial"/>
              <a:cs typeface="Arial"/>
            </a:endParaRPr>
          </a:p>
        </p:txBody>
      </p:sp>
      <p:sp>
        <p:nvSpPr>
          <p:cNvPr id="8" name="object 8"/>
          <p:cNvSpPr txBox="1">
            <a:spLocks noGrp="1"/>
          </p:cNvSpPr>
          <p:nvPr>
            <p:ph type="title"/>
          </p:nvPr>
        </p:nvSpPr>
        <p:spPr>
          <a:xfrm>
            <a:off x="583565" y="67665"/>
            <a:ext cx="8665210" cy="695960"/>
          </a:xfrm>
          <a:prstGeom prst="rect">
            <a:avLst/>
          </a:prstGeom>
        </p:spPr>
        <p:txBody>
          <a:bodyPr vert="horz" wrap="square" lIns="0" tIns="12065" rIns="0" bIns="0" rtlCol="0">
            <a:spAutoFit/>
          </a:bodyPr>
          <a:lstStyle/>
          <a:p>
            <a:pPr marL="12700">
              <a:lnSpc>
                <a:spcPct val="100000"/>
              </a:lnSpc>
              <a:spcBef>
                <a:spcPts val="95"/>
              </a:spcBef>
            </a:pPr>
            <a:r>
              <a:rPr sz="4400" b="0" spc="-135" dirty="0">
                <a:latin typeface="Trebuchet MS"/>
                <a:cs typeface="Trebuchet MS"/>
              </a:rPr>
              <a:t>Meanwhile </a:t>
            </a:r>
            <a:r>
              <a:rPr sz="4400" b="0" spc="-100" dirty="0">
                <a:latin typeface="Trebuchet MS"/>
                <a:cs typeface="Trebuchet MS"/>
              </a:rPr>
              <a:t>on </a:t>
            </a:r>
            <a:r>
              <a:rPr sz="4400" b="0" spc="-245" dirty="0">
                <a:latin typeface="Trebuchet MS"/>
                <a:cs typeface="Trebuchet MS"/>
              </a:rPr>
              <a:t>a </a:t>
            </a:r>
            <a:r>
              <a:rPr sz="4400" b="0" spc="-310" dirty="0">
                <a:latin typeface="Trebuchet MS"/>
                <a:cs typeface="Trebuchet MS"/>
              </a:rPr>
              <a:t>lake </a:t>
            </a:r>
            <a:r>
              <a:rPr sz="4400" b="0" spc="-229" dirty="0">
                <a:latin typeface="Trebuchet MS"/>
                <a:cs typeface="Trebuchet MS"/>
              </a:rPr>
              <a:t>Geneva</a:t>
            </a:r>
            <a:r>
              <a:rPr sz="4400" b="0" spc="-805" dirty="0">
                <a:latin typeface="Trebuchet MS"/>
                <a:cs typeface="Trebuchet MS"/>
              </a:rPr>
              <a:t> </a:t>
            </a:r>
            <a:r>
              <a:rPr sz="4400" b="0" spc="-195" dirty="0">
                <a:latin typeface="Trebuchet MS"/>
                <a:cs typeface="Trebuchet MS"/>
              </a:rPr>
              <a:t>shoreline</a:t>
            </a:r>
            <a:endParaRPr sz="4400">
              <a:latin typeface="Trebuchet MS"/>
              <a:cs typeface="Trebuchet M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89569" y="3810000"/>
            <a:ext cx="1195577" cy="2055114"/>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9442704" y="5001767"/>
            <a:ext cx="756666" cy="865632"/>
          </a:xfrm>
          <a:prstGeom prst="rect">
            <a:avLst/>
          </a:prstGeom>
          <a:blipFill>
            <a:blip r:embed="rId4" cstate="print"/>
            <a:stretch>
              <a:fillRect/>
            </a:stretch>
          </a:blipFill>
        </p:spPr>
        <p:txBody>
          <a:bodyPr wrap="square" lIns="0" tIns="0" rIns="0" bIns="0" rtlCol="0"/>
          <a:lstStyle/>
          <a:p>
            <a:endParaRPr/>
          </a:p>
        </p:txBody>
      </p:sp>
      <p:grpSp>
        <p:nvGrpSpPr>
          <p:cNvPr id="4" name="object 4"/>
          <p:cNvGrpSpPr/>
          <p:nvPr/>
        </p:nvGrpSpPr>
        <p:grpSpPr>
          <a:xfrm>
            <a:off x="8811768" y="4987290"/>
            <a:ext cx="645795" cy="875665"/>
            <a:chOff x="8811768" y="4987290"/>
            <a:chExt cx="645795" cy="875665"/>
          </a:xfrm>
        </p:grpSpPr>
        <p:sp>
          <p:nvSpPr>
            <p:cNvPr id="5" name="object 5"/>
            <p:cNvSpPr/>
            <p:nvPr/>
          </p:nvSpPr>
          <p:spPr>
            <a:xfrm>
              <a:off x="8826246" y="5232654"/>
              <a:ext cx="308610" cy="346075"/>
            </a:xfrm>
            <a:custGeom>
              <a:avLst/>
              <a:gdLst/>
              <a:ahLst/>
              <a:cxnLst/>
              <a:rect l="l" t="t" r="r" b="b"/>
              <a:pathLst>
                <a:path w="308609" h="346075">
                  <a:moveTo>
                    <a:pt x="0" y="0"/>
                  </a:moveTo>
                  <a:lnTo>
                    <a:pt x="308609" y="0"/>
                  </a:lnTo>
                  <a:lnTo>
                    <a:pt x="308609" y="345948"/>
                  </a:lnTo>
                  <a:lnTo>
                    <a:pt x="0" y="345948"/>
                  </a:lnTo>
                  <a:lnTo>
                    <a:pt x="0" y="0"/>
                  </a:lnTo>
                  <a:close/>
                </a:path>
              </a:pathLst>
            </a:custGeom>
            <a:ln w="28956">
              <a:solidFill>
                <a:srgbClr val="FF5050"/>
              </a:solidFill>
            </a:ln>
          </p:spPr>
          <p:txBody>
            <a:bodyPr wrap="square" lIns="0" tIns="0" rIns="0" bIns="0" rtlCol="0"/>
            <a:lstStyle/>
            <a:p>
              <a:endParaRPr/>
            </a:p>
          </p:txBody>
        </p:sp>
        <p:sp>
          <p:nvSpPr>
            <p:cNvPr id="6" name="object 6"/>
            <p:cNvSpPr/>
            <p:nvPr/>
          </p:nvSpPr>
          <p:spPr>
            <a:xfrm>
              <a:off x="9134856" y="5001768"/>
              <a:ext cx="307975" cy="231140"/>
            </a:xfrm>
            <a:custGeom>
              <a:avLst/>
              <a:gdLst/>
              <a:ahLst/>
              <a:cxnLst/>
              <a:rect l="l" t="t" r="r" b="b"/>
              <a:pathLst>
                <a:path w="307975" h="231139">
                  <a:moveTo>
                    <a:pt x="0" y="230885"/>
                  </a:moveTo>
                  <a:lnTo>
                    <a:pt x="307848" y="0"/>
                  </a:lnTo>
                </a:path>
              </a:pathLst>
            </a:custGeom>
            <a:ln w="28956">
              <a:solidFill>
                <a:srgbClr val="FF5050"/>
              </a:solidFill>
            </a:ln>
          </p:spPr>
          <p:txBody>
            <a:bodyPr wrap="square" lIns="0" tIns="0" rIns="0" bIns="0" rtlCol="0"/>
            <a:lstStyle/>
            <a:p>
              <a:endParaRPr/>
            </a:p>
          </p:txBody>
        </p:sp>
        <p:sp>
          <p:nvSpPr>
            <p:cNvPr id="7" name="object 7"/>
            <p:cNvSpPr/>
            <p:nvPr/>
          </p:nvSpPr>
          <p:spPr>
            <a:xfrm>
              <a:off x="9134856" y="5578602"/>
              <a:ext cx="307975" cy="269875"/>
            </a:xfrm>
            <a:custGeom>
              <a:avLst/>
              <a:gdLst/>
              <a:ahLst/>
              <a:cxnLst/>
              <a:rect l="l" t="t" r="r" b="b"/>
              <a:pathLst>
                <a:path w="307975" h="269875">
                  <a:moveTo>
                    <a:pt x="0" y="0"/>
                  </a:moveTo>
                  <a:lnTo>
                    <a:pt x="307848" y="269748"/>
                  </a:lnTo>
                </a:path>
              </a:pathLst>
            </a:custGeom>
            <a:ln w="28956">
              <a:solidFill>
                <a:srgbClr val="FF5050"/>
              </a:solidFill>
            </a:ln>
          </p:spPr>
          <p:txBody>
            <a:bodyPr wrap="square" lIns="0" tIns="0" rIns="0" bIns="0" rtlCol="0"/>
            <a:lstStyle/>
            <a:p>
              <a:endParaRPr/>
            </a:p>
          </p:txBody>
        </p:sp>
      </p:grpSp>
      <p:sp>
        <p:nvSpPr>
          <p:cNvPr id="8" name="object 8"/>
          <p:cNvSpPr txBox="1"/>
          <p:nvPr/>
        </p:nvSpPr>
        <p:spPr>
          <a:xfrm>
            <a:off x="1639100" y="2735199"/>
            <a:ext cx="3404870" cy="513715"/>
          </a:xfrm>
          <a:prstGeom prst="rect">
            <a:avLst/>
          </a:prstGeom>
        </p:spPr>
        <p:txBody>
          <a:bodyPr vert="horz" wrap="square" lIns="0" tIns="12700" rIns="0" bIns="0" rtlCol="0">
            <a:spAutoFit/>
          </a:bodyPr>
          <a:lstStyle/>
          <a:p>
            <a:pPr marL="12700" marR="5080" indent="203200">
              <a:lnSpc>
                <a:spcPct val="100000"/>
              </a:lnSpc>
              <a:spcBef>
                <a:spcPts val="100"/>
              </a:spcBef>
            </a:pPr>
            <a:r>
              <a:rPr sz="1600" b="1" spc="-5" dirty="0">
                <a:solidFill>
                  <a:srgbClr val="0000FF"/>
                </a:solidFill>
                <a:latin typeface="Arial"/>
                <a:cs typeface="Arial"/>
              </a:rPr>
              <a:t>Silicon detector for </a:t>
            </a:r>
            <a:r>
              <a:rPr sz="1600" b="1" dirty="0">
                <a:solidFill>
                  <a:srgbClr val="0000FF"/>
                </a:solidFill>
                <a:latin typeface="Arial"/>
                <a:cs typeface="Arial"/>
              </a:rPr>
              <a:t>a </a:t>
            </a:r>
            <a:r>
              <a:rPr sz="1600" b="1" spc="-5" dirty="0">
                <a:solidFill>
                  <a:srgbClr val="0000FF"/>
                </a:solidFill>
                <a:latin typeface="Arial"/>
                <a:cs typeface="Arial"/>
              </a:rPr>
              <a:t>Compton  camera in nuclear medical</a:t>
            </a:r>
            <a:r>
              <a:rPr sz="1600" b="1" spc="5" dirty="0">
                <a:solidFill>
                  <a:srgbClr val="0000FF"/>
                </a:solidFill>
                <a:latin typeface="Arial"/>
                <a:cs typeface="Arial"/>
              </a:rPr>
              <a:t> </a:t>
            </a:r>
            <a:r>
              <a:rPr sz="1600" b="1" spc="-5" dirty="0">
                <a:solidFill>
                  <a:srgbClr val="0000FF"/>
                </a:solidFill>
                <a:latin typeface="Arial"/>
                <a:cs typeface="Arial"/>
              </a:rPr>
              <a:t>imaging</a:t>
            </a:r>
            <a:endParaRPr sz="1600">
              <a:latin typeface="Arial"/>
              <a:cs typeface="Arial"/>
            </a:endParaRPr>
          </a:p>
        </p:txBody>
      </p:sp>
      <p:sp>
        <p:nvSpPr>
          <p:cNvPr id="9" name="object 9"/>
          <p:cNvSpPr/>
          <p:nvPr/>
        </p:nvSpPr>
        <p:spPr>
          <a:xfrm>
            <a:off x="5343905" y="2168651"/>
            <a:ext cx="1760220" cy="2590800"/>
          </a:xfrm>
          <a:prstGeom prst="rect">
            <a:avLst/>
          </a:prstGeom>
          <a:blipFill>
            <a:blip r:embed="rId5" cstate="print"/>
            <a:stretch>
              <a:fillRect/>
            </a:stretch>
          </a:blipFill>
        </p:spPr>
        <p:txBody>
          <a:bodyPr wrap="square" lIns="0" tIns="0" rIns="0" bIns="0" rtlCol="0"/>
          <a:lstStyle/>
          <a:p>
            <a:endParaRPr/>
          </a:p>
        </p:txBody>
      </p:sp>
      <p:grpSp>
        <p:nvGrpSpPr>
          <p:cNvPr id="10" name="object 10"/>
          <p:cNvGrpSpPr/>
          <p:nvPr/>
        </p:nvGrpSpPr>
        <p:grpSpPr>
          <a:xfrm>
            <a:off x="5073535" y="4978857"/>
            <a:ext cx="2289810" cy="408305"/>
            <a:chOff x="5073535" y="4978857"/>
            <a:chExt cx="2289810" cy="408305"/>
          </a:xfrm>
        </p:grpSpPr>
        <p:sp>
          <p:nvSpPr>
            <p:cNvPr id="11" name="object 11"/>
            <p:cNvSpPr/>
            <p:nvPr/>
          </p:nvSpPr>
          <p:spPr>
            <a:xfrm>
              <a:off x="5073535" y="4978857"/>
              <a:ext cx="2289251" cy="191681"/>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5524461" y="5201247"/>
              <a:ext cx="1390205" cy="185559"/>
            </a:xfrm>
            <a:prstGeom prst="rect">
              <a:avLst/>
            </a:prstGeom>
            <a:blipFill>
              <a:blip r:embed="rId7" cstate="print"/>
              <a:stretch>
                <a:fillRect/>
              </a:stretch>
            </a:blipFill>
          </p:spPr>
          <p:txBody>
            <a:bodyPr wrap="square" lIns="0" tIns="0" rIns="0" bIns="0" rtlCol="0"/>
            <a:lstStyle/>
            <a:p>
              <a:endParaRPr/>
            </a:p>
          </p:txBody>
        </p:sp>
      </p:grpSp>
      <p:sp>
        <p:nvSpPr>
          <p:cNvPr id="13" name="object 13"/>
          <p:cNvSpPr txBox="1"/>
          <p:nvPr/>
        </p:nvSpPr>
        <p:spPr>
          <a:xfrm>
            <a:off x="1712119" y="6243573"/>
            <a:ext cx="4123054" cy="513715"/>
          </a:xfrm>
          <a:prstGeom prst="rect">
            <a:avLst/>
          </a:prstGeom>
        </p:spPr>
        <p:txBody>
          <a:bodyPr vert="horz" wrap="square" lIns="0" tIns="12700" rIns="0" bIns="0" rtlCol="0">
            <a:spAutoFit/>
          </a:bodyPr>
          <a:lstStyle/>
          <a:p>
            <a:pPr marL="12700" marR="5080" indent="217804">
              <a:lnSpc>
                <a:spcPct val="100000"/>
              </a:lnSpc>
              <a:spcBef>
                <a:spcPts val="100"/>
              </a:spcBef>
            </a:pPr>
            <a:r>
              <a:rPr sz="1600" b="1" spc="-5" dirty="0">
                <a:solidFill>
                  <a:srgbClr val="0000FF"/>
                </a:solidFill>
                <a:latin typeface="Arial"/>
                <a:cs typeface="Arial"/>
              </a:rPr>
              <a:t>Medipix: Medical X-ray diagnosis with  contrast enhancement and dose</a:t>
            </a:r>
            <a:r>
              <a:rPr sz="1600" b="1" spc="-15" dirty="0">
                <a:solidFill>
                  <a:srgbClr val="0000FF"/>
                </a:solidFill>
                <a:latin typeface="Arial"/>
                <a:cs typeface="Arial"/>
              </a:rPr>
              <a:t> </a:t>
            </a:r>
            <a:r>
              <a:rPr sz="1600" b="1" spc="-5" dirty="0">
                <a:solidFill>
                  <a:srgbClr val="0000FF"/>
                </a:solidFill>
                <a:latin typeface="Arial"/>
                <a:cs typeface="Arial"/>
              </a:rPr>
              <a:t>reduction</a:t>
            </a:r>
            <a:endParaRPr sz="1600">
              <a:latin typeface="Arial"/>
              <a:cs typeface="Arial"/>
            </a:endParaRPr>
          </a:p>
        </p:txBody>
      </p:sp>
      <p:sp>
        <p:nvSpPr>
          <p:cNvPr id="14" name="object 14"/>
          <p:cNvSpPr/>
          <p:nvPr/>
        </p:nvSpPr>
        <p:spPr>
          <a:xfrm>
            <a:off x="7527645" y="3064420"/>
            <a:ext cx="2788285" cy="191135"/>
          </a:xfrm>
          <a:custGeom>
            <a:avLst/>
            <a:gdLst/>
            <a:ahLst/>
            <a:cxnLst/>
            <a:rect l="l" t="t" r="r" b="b"/>
            <a:pathLst>
              <a:path w="2788284" h="191135">
                <a:moveTo>
                  <a:pt x="131229" y="152946"/>
                </a:moveTo>
                <a:lnTo>
                  <a:pt x="108369" y="116738"/>
                </a:lnTo>
                <a:lnTo>
                  <a:pt x="86956" y="92316"/>
                </a:lnTo>
                <a:lnTo>
                  <a:pt x="80835" y="88760"/>
                </a:lnTo>
                <a:lnTo>
                  <a:pt x="113817" y="69545"/>
                </a:lnTo>
                <a:lnTo>
                  <a:pt x="114020" y="69100"/>
                </a:lnTo>
                <a:lnTo>
                  <a:pt x="116814" y="63131"/>
                </a:lnTo>
                <a:lnTo>
                  <a:pt x="118605" y="56007"/>
                </a:lnTo>
                <a:lnTo>
                  <a:pt x="119202" y="48158"/>
                </a:lnTo>
                <a:lnTo>
                  <a:pt x="119176" y="39547"/>
                </a:lnTo>
                <a:lnTo>
                  <a:pt x="117081" y="32067"/>
                </a:lnTo>
                <a:lnTo>
                  <a:pt x="117043" y="31902"/>
                </a:lnTo>
                <a:lnTo>
                  <a:pt x="88912" y="9474"/>
                </a:lnTo>
                <a:lnTo>
                  <a:pt x="88912" y="54483"/>
                </a:lnTo>
                <a:lnTo>
                  <a:pt x="87922" y="58115"/>
                </a:lnTo>
                <a:lnTo>
                  <a:pt x="51282" y="69049"/>
                </a:lnTo>
                <a:lnTo>
                  <a:pt x="29527" y="69100"/>
                </a:lnTo>
                <a:lnTo>
                  <a:pt x="29464" y="32143"/>
                </a:lnTo>
                <a:lnTo>
                  <a:pt x="66382" y="32118"/>
                </a:lnTo>
                <a:lnTo>
                  <a:pt x="71475" y="32219"/>
                </a:lnTo>
                <a:lnTo>
                  <a:pt x="88912" y="54483"/>
                </a:lnTo>
                <a:lnTo>
                  <a:pt x="88912" y="9474"/>
                </a:lnTo>
                <a:lnTo>
                  <a:pt x="82042" y="8394"/>
                </a:lnTo>
                <a:lnTo>
                  <a:pt x="72771" y="7670"/>
                </a:lnTo>
                <a:lnTo>
                  <a:pt x="61899" y="7442"/>
                </a:lnTo>
                <a:lnTo>
                  <a:pt x="0" y="7569"/>
                </a:lnTo>
                <a:lnTo>
                  <a:pt x="292" y="153200"/>
                </a:lnTo>
                <a:lnTo>
                  <a:pt x="29692" y="153136"/>
                </a:lnTo>
                <a:lnTo>
                  <a:pt x="29578" y="92341"/>
                </a:lnTo>
                <a:lnTo>
                  <a:pt x="42468" y="92341"/>
                </a:lnTo>
                <a:lnTo>
                  <a:pt x="74739" y="121361"/>
                </a:lnTo>
                <a:lnTo>
                  <a:pt x="96062" y="153009"/>
                </a:lnTo>
                <a:lnTo>
                  <a:pt x="131229" y="152946"/>
                </a:lnTo>
                <a:close/>
              </a:path>
              <a:path w="2788284" h="191135">
                <a:moveTo>
                  <a:pt x="238747" y="152730"/>
                </a:moveTo>
                <a:lnTo>
                  <a:pt x="232410" y="128460"/>
                </a:lnTo>
                <a:lnTo>
                  <a:pt x="232435" y="102133"/>
                </a:lnTo>
                <a:lnTo>
                  <a:pt x="232537" y="73367"/>
                </a:lnTo>
                <a:lnTo>
                  <a:pt x="231457" y="66294"/>
                </a:lnTo>
                <a:lnTo>
                  <a:pt x="205193" y="46215"/>
                </a:lnTo>
                <a:lnTo>
                  <a:pt x="205193" y="114388"/>
                </a:lnTo>
                <a:lnTo>
                  <a:pt x="204838" y="118922"/>
                </a:lnTo>
                <a:lnTo>
                  <a:pt x="204114" y="121310"/>
                </a:lnTo>
                <a:lnTo>
                  <a:pt x="203073" y="124955"/>
                </a:lnTo>
                <a:lnTo>
                  <a:pt x="200850" y="128028"/>
                </a:lnTo>
                <a:lnTo>
                  <a:pt x="197485" y="130556"/>
                </a:lnTo>
                <a:lnTo>
                  <a:pt x="192913" y="133883"/>
                </a:lnTo>
                <a:lnTo>
                  <a:pt x="188125" y="135547"/>
                </a:lnTo>
                <a:lnTo>
                  <a:pt x="186690" y="135559"/>
                </a:lnTo>
                <a:lnTo>
                  <a:pt x="178587" y="135559"/>
                </a:lnTo>
                <a:lnTo>
                  <a:pt x="167551" y="117208"/>
                </a:lnTo>
                <a:lnTo>
                  <a:pt x="169367" y="113919"/>
                </a:lnTo>
                <a:lnTo>
                  <a:pt x="172999" y="111328"/>
                </a:lnTo>
                <a:lnTo>
                  <a:pt x="175387" y="109740"/>
                </a:lnTo>
                <a:lnTo>
                  <a:pt x="180454" y="108102"/>
                </a:lnTo>
                <a:lnTo>
                  <a:pt x="195935" y="104762"/>
                </a:lnTo>
                <a:lnTo>
                  <a:pt x="201599" y="103327"/>
                </a:lnTo>
                <a:lnTo>
                  <a:pt x="205168" y="102133"/>
                </a:lnTo>
                <a:lnTo>
                  <a:pt x="205193" y="114388"/>
                </a:lnTo>
                <a:lnTo>
                  <a:pt x="205193" y="46215"/>
                </a:lnTo>
                <a:lnTo>
                  <a:pt x="204368" y="46024"/>
                </a:lnTo>
                <a:lnTo>
                  <a:pt x="196811" y="45212"/>
                </a:lnTo>
                <a:lnTo>
                  <a:pt x="188074" y="44945"/>
                </a:lnTo>
                <a:lnTo>
                  <a:pt x="178422" y="45427"/>
                </a:lnTo>
                <a:lnTo>
                  <a:pt x="144932" y="67881"/>
                </a:lnTo>
                <a:lnTo>
                  <a:pt x="142430" y="75031"/>
                </a:lnTo>
                <a:lnTo>
                  <a:pt x="167779" y="79552"/>
                </a:lnTo>
                <a:lnTo>
                  <a:pt x="169494" y="74650"/>
                </a:lnTo>
                <a:lnTo>
                  <a:pt x="171729" y="71221"/>
                </a:lnTo>
                <a:lnTo>
                  <a:pt x="177292" y="67297"/>
                </a:lnTo>
                <a:lnTo>
                  <a:pt x="181165" y="66319"/>
                </a:lnTo>
                <a:lnTo>
                  <a:pt x="193560" y="66319"/>
                </a:lnTo>
                <a:lnTo>
                  <a:pt x="198488" y="67424"/>
                </a:lnTo>
                <a:lnTo>
                  <a:pt x="203784" y="71983"/>
                </a:lnTo>
                <a:lnTo>
                  <a:pt x="205117" y="75806"/>
                </a:lnTo>
                <a:lnTo>
                  <a:pt x="205143" y="83947"/>
                </a:lnTo>
                <a:lnTo>
                  <a:pt x="200609" y="85585"/>
                </a:lnTo>
                <a:lnTo>
                  <a:pt x="194589" y="87274"/>
                </a:lnTo>
                <a:lnTo>
                  <a:pt x="187058" y="89039"/>
                </a:lnTo>
                <a:lnTo>
                  <a:pt x="168363" y="92735"/>
                </a:lnTo>
                <a:lnTo>
                  <a:pt x="160972" y="94919"/>
                </a:lnTo>
                <a:lnTo>
                  <a:pt x="150710" y="99898"/>
                </a:lnTo>
                <a:lnTo>
                  <a:pt x="146735" y="103492"/>
                </a:lnTo>
                <a:lnTo>
                  <a:pt x="141058" y="112839"/>
                </a:lnTo>
                <a:lnTo>
                  <a:pt x="139649" y="118071"/>
                </a:lnTo>
                <a:lnTo>
                  <a:pt x="139674" y="133121"/>
                </a:lnTo>
                <a:lnTo>
                  <a:pt x="174777" y="155244"/>
                </a:lnTo>
                <a:lnTo>
                  <a:pt x="180936" y="155232"/>
                </a:lnTo>
                <a:lnTo>
                  <a:pt x="186728" y="154051"/>
                </a:lnTo>
                <a:lnTo>
                  <a:pt x="197586" y="149402"/>
                </a:lnTo>
                <a:lnTo>
                  <a:pt x="202679" y="145910"/>
                </a:lnTo>
                <a:lnTo>
                  <a:pt x="207441" y="141262"/>
                </a:lnTo>
                <a:lnTo>
                  <a:pt x="207632" y="141795"/>
                </a:lnTo>
                <a:lnTo>
                  <a:pt x="208000" y="142989"/>
                </a:lnTo>
                <a:lnTo>
                  <a:pt x="208432" y="144538"/>
                </a:lnTo>
                <a:lnTo>
                  <a:pt x="209499" y="148183"/>
                </a:lnTo>
                <a:lnTo>
                  <a:pt x="210400" y="150926"/>
                </a:lnTo>
                <a:lnTo>
                  <a:pt x="211137" y="152781"/>
                </a:lnTo>
                <a:lnTo>
                  <a:pt x="238747" y="152730"/>
                </a:lnTo>
                <a:close/>
              </a:path>
              <a:path w="2788284" h="191135">
                <a:moveTo>
                  <a:pt x="356590" y="152501"/>
                </a:moveTo>
                <a:lnTo>
                  <a:pt x="356552" y="137045"/>
                </a:lnTo>
                <a:lnTo>
                  <a:pt x="356552" y="132943"/>
                </a:lnTo>
                <a:lnTo>
                  <a:pt x="356412" y="66052"/>
                </a:lnTo>
                <a:lnTo>
                  <a:pt x="356400" y="59372"/>
                </a:lnTo>
                <a:lnTo>
                  <a:pt x="356311" y="6858"/>
                </a:lnTo>
                <a:lnTo>
                  <a:pt x="328676" y="6908"/>
                </a:lnTo>
                <a:lnTo>
                  <a:pt x="328676" y="100203"/>
                </a:lnTo>
                <a:lnTo>
                  <a:pt x="328269" y="107848"/>
                </a:lnTo>
                <a:lnTo>
                  <a:pt x="297510" y="132943"/>
                </a:lnTo>
                <a:lnTo>
                  <a:pt x="291211" y="129311"/>
                </a:lnTo>
                <a:lnTo>
                  <a:pt x="283578" y="117005"/>
                </a:lnTo>
                <a:lnTo>
                  <a:pt x="282003" y="108864"/>
                </a:lnTo>
                <a:lnTo>
                  <a:pt x="282003" y="86956"/>
                </a:lnTo>
                <a:lnTo>
                  <a:pt x="317690" y="68707"/>
                </a:lnTo>
                <a:lnTo>
                  <a:pt x="328676" y="100203"/>
                </a:lnTo>
                <a:lnTo>
                  <a:pt x="328676" y="6908"/>
                </a:lnTo>
                <a:lnTo>
                  <a:pt x="328396" y="6908"/>
                </a:lnTo>
                <a:lnTo>
                  <a:pt x="328498" y="59372"/>
                </a:lnTo>
                <a:lnTo>
                  <a:pt x="321716" y="52959"/>
                </a:lnTo>
                <a:lnTo>
                  <a:pt x="314363" y="48374"/>
                </a:lnTo>
                <a:lnTo>
                  <a:pt x="306400" y="45631"/>
                </a:lnTo>
                <a:lnTo>
                  <a:pt x="297865" y="44729"/>
                </a:lnTo>
                <a:lnTo>
                  <a:pt x="288607" y="45631"/>
                </a:lnTo>
                <a:lnTo>
                  <a:pt x="256578" y="75946"/>
                </a:lnTo>
                <a:lnTo>
                  <a:pt x="253504" y="100203"/>
                </a:lnTo>
                <a:lnTo>
                  <a:pt x="254292" y="111950"/>
                </a:lnTo>
                <a:lnTo>
                  <a:pt x="273342" y="146812"/>
                </a:lnTo>
                <a:lnTo>
                  <a:pt x="297688" y="154990"/>
                </a:lnTo>
                <a:lnTo>
                  <a:pt x="303644" y="154990"/>
                </a:lnTo>
                <a:lnTo>
                  <a:pt x="309562" y="153504"/>
                </a:lnTo>
                <a:lnTo>
                  <a:pt x="321271" y="147586"/>
                </a:lnTo>
                <a:lnTo>
                  <a:pt x="326339" y="143090"/>
                </a:lnTo>
                <a:lnTo>
                  <a:pt x="330631" y="137045"/>
                </a:lnTo>
                <a:lnTo>
                  <a:pt x="330669" y="152552"/>
                </a:lnTo>
                <a:lnTo>
                  <a:pt x="356590" y="152501"/>
                </a:lnTo>
                <a:close/>
              </a:path>
              <a:path w="2788284" h="191135">
                <a:moveTo>
                  <a:pt x="411721" y="32575"/>
                </a:moveTo>
                <a:lnTo>
                  <a:pt x="411670" y="6756"/>
                </a:lnTo>
                <a:lnTo>
                  <a:pt x="383755" y="6807"/>
                </a:lnTo>
                <a:lnTo>
                  <a:pt x="383806" y="32639"/>
                </a:lnTo>
                <a:lnTo>
                  <a:pt x="411721" y="32575"/>
                </a:lnTo>
                <a:close/>
              </a:path>
              <a:path w="2788284" h="191135">
                <a:moveTo>
                  <a:pt x="411962" y="152387"/>
                </a:moveTo>
                <a:lnTo>
                  <a:pt x="411746" y="46888"/>
                </a:lnTo>
                <a:lnTo>
                  <a:pt x="383832" y="46939"/>
                </a:lnTo>
                <a:lnTo>
                  <a:pt x="384035" y="152438"/>
                </a:lnTo>
                <a:lnTo>
                  <a:pt x="411962" y="152387"/>
                </a:lnTo>
                <a:close/>
              </a:path>
              <a:path w="2788284" h="191135">
                <a:moveTo>
                  <a:pt x="542709" y="99529"/>
                </a:moveTo>
                <a:lnTo>
                  <a:pt x="533247" y="67081"/>
                </a:lnTo>
                <a:lnTo>
                  <a:pt x="527367" y="59817"/>
                </a:lnTo>
                <a:lnTo>
                  <a:pt x="519163" y="53035"/>
                </a:lnTo>
                <a:lnTo>
                  <a:pt x="514019" y="50355"/>
                </a:lnTo>
                <a:lnTo>
                  <a:pt x="514019" y="88900"/>
                </a:lnTo>
                <a:lnTo>
                  <a:pt x="514007" y="109994"/>
                </a:lnTo>
                <a:lnTo>
                  <a:pt x="511606" y="117919"/>
                </a:lnTo>
                <a:lnTo>
                  <a:pt x="501764" y="129057"/>
                </a:lnTo>
                <a:lnTo>
                  <a:pt x="495655" y="131851"/>
                </a:lnTo>
                <a:lnTo>
                  <a:pt x="481088" y="131889"/>
                </a:lnTo>
                <a:lnTo>
                  <a:pt x="474954" y="129120"/>
                </a:lnTo>
                <a:lnTo>
                  <a:pt x="464997" y="118008"/>
                </a:lnTo>
                <a:lnTo>
                  <a:pt x="462495" y="109994"/>
                </a:lnTo>
                <a:lnTo>
                  <a:pt x="462508" y="88900"/>
                </a:lnTo>
                <a:lnTo>
                  <a:pt x="464921" y="81051"/>
                </a:lnTo>
                <a:lnTo>
                  <a:pt x="474840" y="69900"/>
                </a:lnTo>
                <a:lnTo>
                  <a:pt x="480961" y="67119"/>
                </a:lnTo>
                <a:lnTo>
                  <a:pt x="495579" y="67119"/>
                </a:lnTo>
                <a:lnTo>
                  <a:pt x="501650" y="69850"/>
                </a:lnTo>
                <a:lnTo>
                  <a:pt x="511530" y="80962"/>
                </a:lnTo>
                <a:lnTo>
                  <a:pt x="514019" y="88900"/>
                </a:lnTo>
                <a:lnTo>
                  <a:pt x="514019" y="50355"/>
                </a:lnTo>
                <a:lnTo>
                  <a:pt x="509879" y="48196"/>
                </a:lnTo>
                <a:lnTo>
                  <a:pt x="499529" y="45300"/>
                </a:lnTo>
                <a:lnTo>
                  <a:pt x="488099" y="44348"/>
                </a:lnTo>
                <a:lnTo>
                  <a:pt x="480529" y="44805"/>
                </a:lnTo>
                <a:lnTo>
                  <a:pt x="444436" y="65049"/>
                </a:lnTo>
                <a:lnTo>
                  <a:pt x="433870" y="98107"/>
                </a:lnTo>
                <a:lnTo>
                  <a:pt x="434301" y="106857"/>
                </a:lnTo>
                <a:lnTo>
                  <a:pt x="454634" y="144475"/>
                </a:lnTo>
                <a:lnTo>
                  <a:pt x="488518" y="154622"/>
                </a:lnTo>
                <a:lnTo>
                  <a:pt x="499732" y="153619"/>
                </a:lnTo>
                <a:lnTo>
                  <a:pt x="509943" y="150647"/>
                </a:lnTo>
                <a:lnTo>
                  <a:pt x="519163" y="145707"/>
                </a:lnTo>
                <a:lnTo>
                  <a:pt x="527380" y="138798"/>
                </a:lnTo>
                <a:lnTo>
                  <a:pt x="532917" y="131889"/>
                </a:lnTo>
                <a:lnTo>
                  <a:pt x="534111" y="130403"/>
                </a:lnTo>
                <a:lnTo>
                  <a:pt x="538924" y="120980"/>
                </a:lnTo>
                <a:lnTo>
                  <a:pt x="541794" y="110540"/>
                </a:lnTo>
                <a:lnTo>
                  <a:pt x="542709" y="99529"/>
                </a:lnTo>
                <a:close/>
              </a:path>
              <a:path w="2788284" h="191135">
                <a:moveTo>
                  <a:pt x="616216" y="113131"/>
                </a:moveTo>
                <a:lnTo>
                  <a:pt x="616165" y="85217"/>
                </a:lnTo>
                <a:lnTo>
                  <a:pt x="561327" y="85331"/>
                </a:lnTo>
                <a:lnTo>
                  <a:pt x="561378" y="113245"/>
                </a:lnTo>
                <a:lnTo>
                  <a:pt x="616216" y="113131"/>
                </a:lnTo>
                <a:close/>
              </a:path>
              <a:path w="2788284" h="191135">
                <a:moveTo>
                  <a:pt x="660133" y="32092"/>
                </a:moveTo>
                <a:lnTo>
                  <a:pt x="660082" y="6261"/>
                </a:lnTo>
                <a:lnTo>
                  <a:pt x="632167" y="6311"/>
                </a:lnTo>
                <a:lnTo>
                  <a:pt x="632218" y="32143"/>
                </a:lnTo>
                <a:lnTo>
                  <a:pt x="660133" y="32092"/>
                </a:lnTo>
                <a:close/>
              </a:path>
              <a:path w="2788284" h="191135">
                <a:moveTo>
                  <a:pt x="660374" y="151892"/>
                </a:moveTo>
                <a:lnTo>
                  <a:pt x="660158" y="46393"/>
                </a:lnTo>
                <a:lnTo>
                  <a:pt x="632244" y="46443"/>
                </a:lnTo>
                <a:lnTo>
                  <a:pt x="632460" y="151955"/>
                </a:lnTo>
                <a:lnTo>
                  <a:pt x="660374" y="151892"/>
                </a:lnTo>
                <a:close/>
              </a:path>
              <a:path w="2788284" h="191135">
                <a:moveTo>
                  <a:pt x="777494" y="118681"/>
                </a:moveTo>
                <a:lnTo>
                  <a:pt x="747852" y="88239"/>
                </a:lnTo>
                <a:lnTo>
                  <a:pt x="727532" y="83223"/>
                </a:lnTo>
                <a:lnTo>
                  <a:pt x="719861" y="81127"/>
                </a:lnTo>
                <a:lnTo>
                  <a:pt x="708647" y="70408"/>
                </a:lnTo>
                <a:lnTo>
                  <a:pt x="709701" y="68516"/>
                </a:lnTo>
                <a:lnTo>
                  <a:pt x="711822" y="67056"/>
                </a:lnTo>
                <a:lnTo>
                  <a:pt x="714997" y="64998"/>
                </a:lnTo>
                <a:lnTo>
                  <a:pt x="720255" y="63957"/>
                </a:lnTo>
                <a:lnTo>
                  <a:pt x="733513" y="63957"/>
                </a:lnTo>
                <a:lnTo>
                  <a:pt x="737933" y="65011"/>
                </a:lnTo>
                <a:lnTo>
                  <a:pt x="744232" y="69380"/>
                </a:lnTo>
                <a:lnTo>
                  <a:pt x="746366" y="72517"/>
                </a:lnTo>
                <a:lnTo>
                  <a:pt x="747509" y="76619"/>
                </a:lnTo>
                <a:lnTo>
                  <a:pt x="773823" y="71704"/>
                </a:lnTo>
                <a:lnTo>
                  <a:pt x="745947" y="45605"/>
                </a:lnTo>
                <a:lnTo>
                  <a:pt x="727075" y="43878"/>
                </a:lnTo>
                <a:lnTo>
                  <a:pt x="716445" y="44488"/>
                </a:lnTo>
                <a:lnTo>
                  <a:pt x="683387" y="69773"/>
                </a:lnTo>
                <a:lnTo>
                  <a:pt x="682739" y="76352"/>
                </a:lnTo>
                <a:lnTo>
                  <a:pt x="683526" y="83540"/>
                </a:lnTo>
                <a:lnTo>
                  <a:pt x="722782" y="109982"/>
                </a:lnTo>
                <a:lnTo>
                  <a:pt x="742975" y="114706"/>
                </a:lnTo>
                <a:lnTo>
                  <a:pt x="746086" y="115925"/>
                </a:lnTo>
                <a:lnTo>
                  <a:pt x="747483" y="117246"/>
                </a:lnTo>
                <a:lnTo>
                  <a:pt x="748817" y="118643"/>
                </a:lnTo>
                <a:lnTo>
                  <a:pt x="749477" y="120396"/>
                </a:lnTo>
                <a:lnTo>
                  <a:pt x="749465" y="125691"/>
                </a:lnTo>
                <a:lnTo>
                  <a:pt x="722985" y="133985"/>
                </a:lnTo>
                <a:lnTo>
                  <a:pt x="717880" y="132588"/>
                </a:lnTo>
                <a:lnTo>
                  <a:pt x="710577" y="126974"/>
                </a:lnTo>
                <a:lnTo>
                  <a:pt x="708152" y="122859"/>
                </a:lnTo>
                <a:lnTo>
                  <a:pt x="706958" y="117436"/>
                </a:lnTo>
                <a:lnTo>
                  <a:pt x="678954" y="121754"/>
                </a:lnTo>
                <a:lnTo>
                  <a:pt x="710260" y="151993"/>
                </a:lnTo>
                <a:lnTo>
                  <a:pt x="729576" y="154139"/>
                </a:lnTo>
                <a:lnTo>
                  <a:pt x="740714" y="153479"/>
                </a:lnTo>
                <a:lnTo>
                  <a:pt x="773341" y="133985"/>
                </a:lnTo>
                <a:lnTo>
                  <a:pt x="774484" y="132181"/>
                </a:lnTo>
                <a:lnTo>
                  <a:pt x="776744" y="125628"/>
                </a:lnTo>
                <a:lnTo>
                  <a:pt x="777494" y="118681"/>
                </a:lnTo>
                <a:close/>
              </a:path>
              <a:path w="2788284" h="191135">
                <a:moveTo>
                  <a:pt x="903897" y="98818"/>
                </a:moveTo>
                <a:lnTo>
                  <a:pt x="894435" y="66370"/>
                </a:lnTo>
                <a:lnTo>
                  <a:pt x="888555" y="59105"/>
                </a:lnTo>
                <a:lnTo>
                  <a:pt x="880351" y="52324"/>
                </a:lnTo>
                <a:lnTo>
                  <a:pt x="875207" y="49644"/>
                </a:lnTo>
                <a:lnTo>
                  <a:pt x="875207" y="88188"/>
                </a:lnTo>
                <a:lnTo>
                  <a:pt x="875195" y="109283"/>
                </a:lnTo>
                <a:lnTo>
                  <a:pt x="872794" y="117208"/>
                </a:lnTo>
                <a:lnTo>
                  <a:pt x="862952" y="128346"/>
                </a:lnTo>
                <a:lnTo>
                  <a:pt x="856843" y="131140"/>
                </a:lnTo>
                <a:lnTo>
                  <a:pt x="842276" y="131165"/>
                </a:lnTo>
                <a:lnTo>
                  <a:pt x="836142" y="128397"/>
                </a:lnTo>
                <a:lnTo>
                  <a:pt x="826185" y="117297"/>
                </a:lnTo>
                <a:lnTo>
                  <a:pt x="823683" y="109283"/>
                </a:lnTo>
                <a:lnTo>
                  <a:pt x="823683" y="88188"/>
                </a:lnTo>
                <a:lnTo>
                  <a:pt x="826109" y="80340"/>
                </a:lnTo>
                <a:lnTo>
                  <a:pt x="836028" y="69189"/>
                </a:lnTo>
                <a:lnTo>
                  <a:pt x="842149" y="66395"/>
                </a:lnTo>
                <a:lnTo>
                  <a:pt x="856754" y="66395"/>
                </a:lnTo>
                <a:lnTo>
                  <a:pt x="862838" y="69138"/>
                </a:lnTo>
                <a:lnTo>
                  <a:pt x="872718" y="80251"/>
                </a:lnTo>
                <a:lnTo>
                  <a:pt x="875207" y="88188"/>
                </a:lnTo>
                <a:lnTo>
                  <a:pt x="875207" y="49644"/>
                </a:lnTo>
                <a:lnTo>
                  <a:pt x="871067" y="47485"/>
                </a:lnTo>
                <a:lnTo>
                  <a:pt x="860717" y="44589"/>
                </a:lnTo>
                <a:lnTo>
                  <a:pt x="849287" y="43637"/>
                </a:lnTo>
                <a:lnTo>
                  <a:pt x="841717" y="44094"/>
                </a:lnTo>
                <a:lnTo>
                  <a:pt x="805624" y="64325"/>
                </a:lnTo>
                <a:lnTo>
                  <a:pt x="795058" y="97383"/>
                </a:lnTo>
                <a:lnTo>
                  <a:pt x="795502" y="106133"/>
                </a:lnTo>
                <a:lnTo>
                  <a:pt x="815822" y="143764"/>
                </a:lnTo>
                <a:lnTo>
                  <a:pt x="849706" y="153911"/>
                </a:lnTo>
                <a:lnTo>
                  <a:pt x="860920" y="152908"/>
                </a:lnTo>
                <a:lnTo>
                  <a:pt x="894118" y="131165"/>
                </a:lnTo>
                <a:lnTo>
                  <a:pt x="902982" y="109829"/>
                </a:lnTo>
                <a:lnTo>
                  <a:pt x="903897" y="98818"/>
                </a:lnTo>
                <a:close/>
              </a:path>
              <a:path w="2788284" h="191135">
                <a:moveTo>
                  <a:pt x="976490" y="149479"/>
                </a:moveTo>
                <a:lnTo>
                  <a:pt x="974356" y="130543"/>
                </a:lnTo>
                <a:lnTo>
                  <a:pt x="974064" y="127825"/>
                </a:lnTo>
                <a:lnTo>
                  <a:pt x="969162" y="129628"/>
                </a:lnTo>
                <a:lnTo>
                  <a:pt x="965415" y="130530"/>
                </a:lnTo>
                <a:lnTo>
                  <a:pt x="964298" y="130543"/>
                </a:lnTo>
                <a:lnTo>
                  <a:pt x="960983" y="130543"/>
                </a:lnTo>
                <a:lnTo>
                  <a:pt x="954963" y="68122"/>
                </a:lnTo>
                <a:lnTo>
                  <a:pt x="974039" y="68021"/>
                </a:lnTo>
                <a:lnTo>
                  <a:pt x="974001" y="45808"/>
                </a:lnTo>
                <a:lnTo>
                  <a:pt x="954925" y="45808"/>
                </a:lnTo>
                <a:lnTo>
                  <a:pt x="954849" y="8559"/>
                </a:lnTo>
                <a:lnTo>
                  <a:pt x="926871" y="24904"/>
                </a:lnTo>
                <a:lnTo>
                  <a:pt x="926909" y="45872"/>
                </a:lnTo>
                <a:lnTo>
                  <a:pt x="914095" y="45897"/>
                </a:lnTo>
                <a:lnTo>
                  <a:pt x="914133" y="68148"/>
                </a:lnTo>
                <a:lnTo>
                  <a:pt x="926947" y="68148"/>
                </a:lnTo>
                <a:lnTo>
                  <a:pt x="927061" y="124206"/>
                </a:lnTo>
                <a:lnTo>
                  <a:pt x="927379" y="130543"/>
                </a:lnTo>
                <a:lnTo>
                  <a:pt x="927976" y="133781"/>
                </a:lnTo>
                <a:lnTo>
                  <a:pt x="928712" y="138353"/>
                </a:lnTo>
                <a:lnTo>
                  <a:pt x="949401" y="153708"/>
                </a:lnTo>
                <a:lnTo>
                  <a:pt x="962647" y="153682"/>
                </a:lnTo>
                <a:lnTo>
                  <a:pt x="970000" y="152273"/>
                </a:lnTo>
                <a:lnTo>
                  <a:pt x="976490" y="149479"/>
                </a:lnTo>
                <a:close/>
              </a:path>
              <a:path w="2788284" h="191135">
                <a:moveTo>
                  <a:pt x="1095921" y="98437"/>
                </a:moveTo>
                <a:lnTo>
                  <a:pt x="1086459" y="65989"/>
                </a:lnTo>
                <a:lnTo>
                  <a:pt x="1080579" y="58724"/>
                </a:lnTo>
                <a:lnTo>
                  <a:pt x="1072375" y="51943"/>
                </a:lnTo>
                <a:lnTo>
                  <a:pt x="1067231" y="49263"/>
                </a:lnTo>
                <a:lnTo>
                  <a:pt x="1067231" y="87807"/>
                </a:lnTo>
                <a:lnTo>
                  <a:pt x="1067219" y="108902"/>
                </a:lnTo>
                <a:lnTo>
                  <a:pt x="1064818" y="116827"/>
                </a:lnTo>
                <a:lnTo>
                  <a:pt x="1054976" y="127965"/>
                </a:lnTo>
                <a:lnTo>
                  <a:pt x="1048867" y="130759"/>
                </a:lnTo>
                <a:lnTo>
                  <a:pt x="1034300" y="130797"/>
                </a:lnTo>
                <a:lnTo>
                  <a:pt x="1028166" y="128016"/>
                </a:lnTo>
                <a:lnTo>
                  <a:pt x="1018209" y="116916"/>
                </a:lnTo>
                <a:lnTo>
                  <a:pt x="1015707" y="108902"/>
                </a:lnTo>
                <a:lnTo>
                  <a:pt x="1015707" y="87807"/>
                </a:lnTo>
                <a:lnTo>
                  <a:pt x="1018133" y="79959"/>
                </a:lnTo>
                <a:lnTo>
                  <a:pt x="1028052" y="68808"/>
                </a:lnTo>
                <a:lnTo>
                  <a:pt x="1034173" y="66014"/>
                </a:lnTo>
                <a:lnTo>
                  <a:pt x="1048778" y="66014"/>
                </a:lnTo>
                <a:lnTo>
                  <a:pt x="1054862" y="68757"/>
                </a:lnTo>
                <a:lnTo>
                  <a:pt x="1064742" y="79870"/>
                </a:lnTo>
                <a:lnTo>
                  <a:pt x="1067231" y="87807"/>
                </a:lnTo>
                <a:lnTo>
                  <a:pt x="1067231" y="49263"/>
                </a:lnTo>
                <a:lnTo>
                  <a:pt x="1063091" y="47104"/>
                </a:lnTo>
                <a:lnTo>
                  <a:pt x="1052741" y="44208"/>
                </a:lnTo>
                <a:lnTo>
                  <a:pt x="1041311" y="43256"/>
                </a:lnTo>
                <a:lnTo>
                  <a:pt x="1033741" y="43713"/>
                </a:lnTo>
                <a:lnTo>
                  <a:pt x="997648" y="63957"/>
                </a:lnTo>
                <a:lnTo>
                  <a:pt x="987082" y="97015"/>
                </a:lnTo>
                <a:lnTo>
                  <a:pt x="987526" y="105765"/>
                </a:lnTo>
                <a:lnTo>
                  <a:pt x="1007846" y="143383"/>
                </a:lnTo>
                <a:lnTo>
                  <a:pt x="1041730" y="153530"/>
                </a:lnTo>
                <a:lnTo>
                  <a:pt x="1052944" y="152527"/>
                </a:lnTo>
                <a:lnTo>
                  <a:pt x="1063167" y="149555"/>
                </a:lnTo>
                <a:lnTo>
                  <a:pt x="1072375" y="144614"/>
                </a:lnTo>
                <a:lnTo>
                  <a:pt x="1080592" y="137706"/>
                </a:lnTo>
                <a:lnTo>
                  <a:pt x="1086129" y="130797"/>
                </a:lnTo>
                <a:lnTo>
                  <a:pt x="1087323" y="129311"/>
                </a:lnTo>
                <a:lnTo>
                  <a:pt x="1092136" y="119888"/>
                </a:lnTo>
                <a:lnTo>
                  <a:pt x="1095006" y="109448"/>
                </a:lnTo>
                <a:lnTo>
                  <a:pt x="1095921" y="98437"/>
                </a:lnTo>
                <a:close/>
              </a:path>
              <a:path w="2788284" h="191135">
                <a:moveTo>
                  <a:pt x="1219847" y="97701"/>
                </a:moveTo>
                <a:lnTo>
                  <a:pt x="1209535" y="60934"/>
                </a:lnTo>
                <a:lnTo>
                  <a:pt x="1191450" y="46139"/>
                </a:lnTo>
                <a:lnTo>
                  <a:pt x="1191450" y="97701"/>
                </a:lnTo>
                <a:lnTo>
                  <a:pt x="1191056" y="105968"/>
                </a:lnTo>
                <a:lnTo>
                  <a:pt x="1162113" y="131140"/>
                </a:lnTo>
                <a:lnTo>
                  <a:pt x="1156385" y="128320"/>
                </a:lnTo>
                <a:lnTo>
                  <a:pt x="1144536" y="86067"/>
                </a:lnTo>
                <a:lnTo>
                  <a:pt x="1146784" y="78270"/>
                </a:lnTo>
                <a:lnTo>
                  <a:pt x="1155763" y="67716"/>
                </a:lnTo>
                <a:lnTo>
                  <a:pt x="1161427" y="65074"/>
                </a:lnTo>
                <a:lnTo>
                  <a:pt x="1174838" y="65074"/>
                </a:lnTo>
                <a:lnTo>
                  <a:pt x="1191450" y="97701"/>
                </a:lnTo>
                <a:lnTo>
                  <a:pt x="1191450" y="46139"/>
                </a:lnTo>
                <a:lnTo>
                  <a:pt x="1184592" y="43878"/>
                </a:lnTo>
                <a:lnTo>
                  <a:pt x="1175753" y="42989"/>
                </a:lnTo>
                <a:lnTo>
                  <a:pt x="1168730" y="43002"/>
                </a:lnTo>
                <a:lnTo>
                  <a:pt x="1162342" y="44678"/>
                </a:lnTo>
                <a:lnTo>
                  <a:pt x="1150835" y="51320"/>
                </a:lnTo>
                <a:lnTo>
                  <a:pt x="1146276" y="55638"/>
                </a:lnTo>
                <a:lnTo>
                  <a:pt x="1142898" y="60934"/>
                </a:lnTo>
                <a:lnTo>
                  <a:pt x="1142873" y="45440"/>
                </a:lnTo>
                <a:lnTo>
                  <a:pt x="1116850" y="45491"/>
                </a:lnTo>
                <a:lnTo>
                  <a:pt x="1117130" y="191122"/>
                </a:lnTo>
                <a:lnTo>
                  <a:pt x="1145044" y="191071"/>
                </a:lnTo>
                <a:lnTo>
                  <a:pt x="1144943" y="137922"/>
                </a:lnTo>
                <a:lnTo>
                  <a:pt x="1150188" y="143548"/>
                </a:lnTo>
                <a:lnTo>
                  <a:pt x="1155179" y="147510"/>
                </a:lnTo>
                <a:lnTo>
                  <a:pt x="1164653" y="152120"/>
                </a:lnTo>
                <a:lnTo>
                  <a:pt x="1169936" y="153276"/>
                </a:lnTo>
                <a:lnTo>
                  <a:pt x="1175766" y="153263"/>
                </a:lnTo>
                <a:lnTo>
                  <a:pt x="1207465" y="137922"/>
                </a:lnTo>
                <a:lnTo>
                  <a:pt x="1212189" y="131140"/>
                </a:lnTo>
                <a:lnTo>
                  <a:pt x="1212659" y="130479"/>
                </a:lnTo>
                <a:lnTo>
                  <a:pt x="1216672" y="120942"/>
                </a:lnTo>
                <a:lnTo>
                  <a:pt x="1219073" y="109931"/>
                </a:lnTo>
                <a:lnTo>
                  <a:pt x="1219847" y="97701"/>
                </a:lnTo>
                <a:close/>
              </a:path>
              <a:path w="2788284" h="191135">
                <a:moveTo>
                  <a:pt x="1332369" y="105867"/>
                </a:moveTo>
                <a:lnTo>
                  <a:pt x="1331747" y="90855"/>
                </a:lnTo>
                <a:lnTo>
                  <a:pt x="1331379" y="88912"/>
                </a:lnTo>
                <a:lnTo>
                  <a:pt x="1329359" y="77927"/>
                </a:lnTo>
                <a:lnTo>
                  <a:pt x="1325194" y="67056"/>
                </a:lnTo>
                <a:lnTo>
                  <a:pt x="1323213" y="64122"/>
                </a:lnTo>
                <a:lnTo>
                  <a:pt x="1319263" y="58254"/>
                </a:lnTo>
                <a:lnTo>
                  <a:pt x="1311821" y="51473"/>
                </a:lnTo>
                <a:lnTo>
                  <a:pt x="1304620" y="47459"/>
                </a:lnTo>
                <a:lnTo>
                  <a:pt x="1304620" y="88836"/>
                </a:lnTo>
                <a:lnTo>
                  <a:pt x="1262888" y="88912"/>
                </a:lnTo>
                <a:lnTo>
                  <a:pt x="1262811" y="81292"/>
                </a:lnTo>
                <a:lnTo>
                  <a:pt x="1264754" y="75272"/>
                </a:lnTo>
                <a:lnTo>
                  <a:pt x="1272679" y="66382"/>
                </a:lnTo>
                <a:lnTo>
                  <a:pt x="1277708" y="64147"/>
                </a:lnTo>
                <a:lnTo>
                  <a:pt x="1289545" y="64147"/>
                </a:lnTo>
                <a:lnTo>
                  <a:pt x="1294345" y="66217"/>
                </a:lnTo>
                <a:lnTo>
                  <a:pt x="1302308" y="74612"/>
                </a:lnTo>
                <a:lnTo>
                  <a:pt x="1304404" y="80746"/>
                </a:lnTo>
                <a:lnTo>
                  <a:pt x="1304620" y="88836"/>
                </a:lnTo>
                <a:lnTo>
                  <a:pt x="1304620" y="47459"/>
                </a:lnTo>
                <a:lnTo>
                  <a:pt x="1303147" y="46634"/>
                </a:lnTo>
                <a:lnTo>
                  <a:pt x="1293228" y="43738"/>
                </a:lnTo>
                <a:lnTo>
                  <a:pt x="1282077" y="42786"/>
                </a:lnTo>
                <a:lnTo>
                  <a:pt x="1272044" y="43738"/>
                </a:lnTo>
                <a:lnTo>
                  <a:pt x="1237183" y="75412"/>
                </a:lnTo>
                <a:lnTo>
                  <a:pt x="1233805" y="98806"/>
                </a:lnTo>
                <a:lnTo>
                  <a:pt x="1234465" y="109308"/>
                </a:lnTo>
                <a:lnTo>
                  <a:pt x="1261110" y="148602"/>
                </a:lnTo>
                <a:lnTo>
                  <a:pt x="1285074" y="153047"/>
                </a:lnTo>
                <a:lnTo>
                  <a:pt x="1293393" y="152539"/>
                </a:lnTo>
                <a:lnTo>
                  <a:pt x="1325816" y="132194"/>
                </a:lnTo>
                <a:lnTo>
                  <a:pt x="1327848" y="128866"/>
                </a:lnTo>
                <a:lnTo>
                  <a:pt x="1330909" y="121666"/>
                </a:lnTo>
                <a:lnTo>
                  <a:pt x="1303083" y="117043"/>
                </a:lnTo>
                <a:lnTo>
                  <a:pt x="1301572" y="122351"/>
                </a:lnTo>
                <a:lnTo>
                  <a:pt x="1299324" y="126199"/>
                </a:lnTo>
                <a:lnTo>
                  <a:pt x="1293380" y="130975"/>
                </a:lnTo>
                <a:lnTo>
                  <a:pt x="1289697" y="132168"/>
                </a:lnTo>
                <a:lnTo>
                  <a:pt x="1278902" y="132194"/>
                </a:lnTo>
                <a:lnTo>
                  <a:pt x="1273543" y="129908"/>
                </a:lnTo>
                <a:lnTo>
                  <a:pt x="1264907" y="120713"/>
                </a:lnTo>
                <a:lnTo>
                  <a:pt x="1262646" y="114274"/>
                </a:lnTo>
                <a:lnTo>
                  <a:pt x="1262430" y="106006"/>
                </a:lnTo>
                <a:lnTo>
                  <a:pt x="1332369" y="105867"/>
                </a:lnTo>
                <a:close/>
              </a:path>
              <a:path w="2788284" h="191135">
                <a:moveTo>
                  <a:pt x="1513205" y="97116"/>
                </a:moveTo>
                <a:lnTo>
                  <a:pt x="1502905" y="60363"/>
                </a:lnTo>
                <a:lnTo>
                  <a:pt x="1500339" y="56756"/>
                </a:lnTo>
                <a:lnTo>
                  <a:pt x="1493570" y="50469"/>
                </a:lnTo>
                <a:lnTo>
                  <a:pt x="1486103" y="45986"/>
                </a:lnTo>
                <a:lnTo>
                  <a:pt x="1484820" y="45567"/>
                </a:lnTo>
                <a:lnTo>
                  <a:pt x="1484820" y="97116"/>
                </a:lnTo>
                <a:lnTo>
                  <a:pt x="1484426" y="105397"/>
                </a:lnTo>
                <a:lnTo>
                  <a:pt x="1455483" y="130556"/>
                </a:lnTo>
                <a:lnTo>
                  <a:pt x="1449755" y="127736"/>
                </a:lnTo>
                <a:lnTo>
                  <a:pt x="1437906" y="85483"/>
                </a:lnTo>
                <a:lnTo>
                  <a:pt x="1440154" y="77685"/>
                </a:lnTo>
                <a:lnTo>
                  <a:pt x="1449133" y="67132"/>
                </a:lnTo>
                <a:lnTo>
                  <a:pt x="1454797" y="64490"/>
                </a:lnTo>
                <a:lnTo>
                  <a:pt x="1468208" y="64490"/>
                </a:lnTo>
                <a:lnTo>
                  <a:pt x="1484820" y="97116"/>
                </a:lnTo>
                <a:lnTo>
                  <a:pt x="1484820" y="45567"/>
                </a:lnTo>
                <a:lnTo>
                  <a:pt x="1477949" y="43294"/>
                </a:lnTo>
                <a:lnTo>
                  <a:pt x="1469123" y="42405"/>
                </a:lnTo>
                <a:lnTo>
                  <a:pt x="1462100" y="42430"/>
                </a:lnTo>
                <a:lnTo>
                  <a:pt x="1455712" y="44094"/>
                </a:lnTo>
                <a:lnTo>
                  <a:pt x="1444205" y="50736"/>
                </a:lnTo>
                <a:lnTo>
                  <a:pt x="1439633" y="55054"/>
                </a:lnTo>
                <a:lnTo>
                  <a:pt x="1436268" y="60363"/>
                </a:lnTo>
                <a:lnTo>
                  <a:pt x="1436243" y="44856"/>
                </a:lnTo>
                <a:lnTo>
                  <a:pt x="1410220" y="44907"/>
                </a:lnTo>
                <a:lnTo>
                  <a:pt x="1410500" y="190550"/>
                </a:lnTo>
                <a:lnTo>
                  <a:pt x="1438414" y="190487"/>
                </a:lnTo>
                <a:lnTo>
                  <a:pt x="1438313" y="137350"/>
                </a:lnTo>
                <a:lnTo>
                  <a:pt x="1443558" y="142963"/>
                </a:lnTo>
                <a:lnTo>
                  <a:pt x="1448549" y="146926"/>
                </a:lnTo>
                <a:lnTo>
                  <a:pt x="1458023" y="151549"/>
                </a:lnTo>
                <a:lnTo>
                  <a:pt x="1463306" y="152692"/>
                </a:lnTo>
                <a:lnTo>
                  <a:pt x="1469136" y="152679"/>
                </a:lnTo>
                <a:lnTo>
                  <a:pt x="1500835" y="137350"/>
                </a:lnTo>
                <a:lnTo>
                  <a:pt x="1505572" y="130556"/>
                </a:lnTo>
                <a:lnTo>
                  <a:pt x="1506029" y="129895"/>
                </a:lnTo>
                <a:lnTo>
                  <a:pt x="1510042" y="120357"/>
                </a:lnTo>
                <a:lnTo>
                  <a:pt x="1512443" y="109347"/>
                </a:lnTo>
                <a:lnTo>
                  <a:pt x="1513205" y="97116"/>
                </a:lnTo>
                <a:close/>
              </a:path>
              <a:path w="2788284" h="191135">
                <a:moveTo>
                  <a:pt x="1602371" y="47409"/>
                </a:moveTo>
                <a:lnTo>
                  <a:pt x="1596478" y="43916"/>
                </a:lnTo>
                <a:lnTo>
                  <a:pt x="1590344" y="42176"/>
                </a:lnTo>
                <a:lnTo>
                  <a:pt x="1579486" y="42189"/>
                </a:lnTo>
                <a:lnTo>
                  <a:pt x="1575460" y="43332"/>
                </a:lnTo>
                <a:lnTo>
                  <a:pt x="1568386" y="47840"/>
                </a:lnTo>
                <a:lnTo>
                  <a:pt x="1564398" y="52527"/>
                </a:lnTo>
                <a:lnTo>
                  <a:pt x="1559979" y="59613"/>
                </a:lnTo>
                <a:lnTo>
                  <a:pt x="1559953" y="44615"/>
                </a:lnTo>
                <a:lnTo>
                  <a:pt x="1534020" y="44665"/>
                </a:lnTo>
                <a:lnTo>
                  <a:pt x="1534236" y="150164"/>
                </a:lnTo>
                <a:lnTo>
                  <a:pt x="1562150" y="150114"/>
                </a:lnTo>
                <a:lnTo>
                  <a:pt x="1562201" y="105232"/>
                </a:lnTo>
                <a:lnTo>
                  <a:pt x="1562620" y="95237"/>
                </a:lnTo>
                <a:lnTo>
                  <a:pt x="1576755" y="67233"/>
                </a:lnTo>
                <a:lnTo>
                  <a:pt x="1584706" y="67233"/>
                </a:lnTo>
                <a:lnTo>
                  <a:pt x="1589074" y="68732"/>
                </a:lnTo>
                <a:lnTo>
                  <a:pt x="1593786" y="71767"/>
                </a:lnTo>
                <a:lnTo>
                  <a:pt x="1595386" y="67221"/>
                </a:lnTo>
                <a:lnTo>
                  <a:pt x="1598066" y="59613"/>
                </a:lnTo>
                <a:lnTo>
                  <a:pt x="1602371" y="47409"/>
                </a:lnTo>
                <a:close/>
              </a:path>
              <a:path w="2788284" h="191135">
                <a:moveTo>
                  <a:pt x="1716951" y="97218"/>
                </a:moveTo>
                <a:lnTo>
                  <a:pt x="1707502" y="64770"/>
                </a:lnTo>
                <a:lnTo>
                  <a:pt x="1701609" y="57492"/>
                </a:lnTo>
                <a:lnTo>
                  <a:pt x="1693405" y="50711"/>
                </a:lnTo>
                <a:lnTo>
                  <a:pt x="1688261" y="48031"/>
                </a:lnTo>
                <a:lnTo>
                  <a:pt x="1688261" y="86588"/>
                </a:lnTo>
                <a:lnTo>
                  <a:pt x="1688236" y="107683"/>
                </a:lnTo>
                <a:lnTo>
                  <a:pt x="1685848" y="115595"/>
                </a:lnTo>
                <a:lnTo>
                  <a:pt x="1676006" y="126746"/>
                </a:lnTo>
                <a:lnTo>
                  <a:pt x="1669897" y="129540"/>
                </a:lnTo>
                <a:lnTo>
                  <a:pt x="1655330" y="129565"/>
                </a:lnTo>
                <a:lnTo>
                  <a:pt x="1649196" y="126796"/>
                </a:lnTo>
                <a:lnTo>
                  <a:pt x="1639239" y="115684"/>
                </a:lnTo>
                <a:lnTo>
                  <a:pt x="1636737" y="107683"/>
                </a:lnTo>
                <a:lnTo>
                  <a:pt x="1636737" y="86588"/>
                </a:lnTo>
                <a:lnTo>
                  <a:pt x="1639163" y="78727"/>
                </a:lnTo>
                <a:lnTo>
                  <a:pt x="1649082" y="67589"/>
                </a:lnTo>
                <a:lnTo>
                  <a:pt x="1655203" y="64795"/>
                </a:lnTo>
                <a:lnTo>
                  <a:pt x="1669808" y="64795"/>
                </a:lnTo>
                <a:lnTo>
                  <a:pt x="1675892" y="67538"/>
                </a:lnTo>
                <a:lnTo>
                  <a:pt x="1685772" y="78638"/>
                </a:lnTo>
                <a:lnTo>
                  <a:pt x="1688261" y="86588"/>
                </a:lnTo>
                <a:lnTo>
                  <a:pt x="1688261" y="48031"/>
                </a:lnTo>
                <a:lnTo>
                  <a:pt x="1684121" y="45872"/>
                </a:lnTo>
                <a:lnTo>
                  <a:pt x="1673771" y="42976"/>
                </a:lnTo>
                <a:lnTo>
                  <a:pt x="1662341" y="42024"/>
                </a:lnTo>
                <a:lnTo>
                  <a:pt x="1654771" y="42481"/>
                </a:lnTo>
                <a:lnTo>
                  <a:pt x="1618678" y="62725"/>
                </a:lnTo>
                <a:lnTo>
                  <a:pt x="1608112" y="95783"/>
                </a:lnTo>
                <a:lnTo>
                  <a:pt x="1608556" y="104533"/>
                </a:lnTo>
                <a:lnTo>
                  <a:pt x="1628876" y="142151"/>
                </a:lnTo>
                <a:lnTo>
                  <a:pt x="1662760" y="152298"/>
                </a:lnTo>
                <a:lnTo>
                  <a:pt x="1673974" y="151295"/>
                </a:lnTo>
                <a:lnTo>
                  <a:pt x="1684197" y="148323"/>
                </a:lnTo>
                <a:lnTo>
                  <a:pt x="1693405" y="143383"/>
                </a:lnTo>
                <a:lnTo>
                  <a:pt x="1701622" y="136474"/>
                </a:lnTo>
                <a:lnTo>
                  <a:pt x="1707159" y="129565"/>
                </a:lnTo>
                <a:lnTo>
                  <a:pt x="1708353" y="128079"/>
                </a:lnTo>
                <a:lnTo>
                  <a:pt x="1713166" y="118668"/>
                </a:lnTo>
                <a:lnTo>
                  <a:pt x="1716036" y="108229"/>
                </a:lnTo>
                <a:lnTo>
                  <a:pt x="1716951" y="97218"/>
                </a:lnTo>
                <a:close/>
              </a:path>
              <a:path w="2788284" h="191135">
                <a:moveTo>
                  <a:pt x="1835632" y="149567"/>
                </a:moveTo>
                <a:lnTo>
                  <a:pt x="1835594" y="134124"/>
                </a:lnTo>
                <a:lnTo>
                  <a:pt x="1835594" y="130022"/>
                </a:lnTo>
                <a:lnTo>
                  <a:pt x="1835454" y="63131"/>
                </a:lnTo>
                <a:lnTo>
                  <a:pt x="1835442" y="56451"/>
                </a:lnTo>
                <a:lnTo>
                  <a:pt x="1835353" y="3937"/>
                </a:lnTo>
                <a:lnTo>
                  <a:pt x="1807718" y="3987"/>
                </a:lnTo>
                <a:lnTo>
                  <a:pt x="1807718" y="97269"/>
                </a:lnTo>
                <a:lnTo>
                  <a:pt x="1807311" y="104927"/>
                </a:lnTo>
                <a:lnTo>
                  <a:pt x="1776552" y="130022"/>
                </a:lnTo>
                <a:lnTo>
                  <a:pt x="1770253" y="126390"/>
                </a:lnTo>
                <a:lnTo>
                  <a:pt x="1762620" y="114084"/>
                </a:lnTo>
                <a:lnTo>
                  <a:pt x="1761045" y="105943"/>
                </a:lnTo>
                <a:lnTo>
                  <a:pt x="1761045" y="84035"/>
                </a:lnTo>
                <a:lnTo>
                  <a:pt x="1796732" y="65798"/>
                </a:lnTo>
                <a:lnTo>
                  <a:pt x="1807718" y="97269"/>
                </a:lnTo>
                <a:lnTo>
                  <a:pt x="1807718" y="3987"/>
                </a:lnTo>
                <a:lnTo>
                  <a:pt x="1807438" y="3987"/>
                </a:lnTo>
                <a:lnTo>
                  <a:pt x="1807540" y="56451"/>
                </a:lnTo>
                <a:lnTo>
                  <a:pt x="1800758" y="50038"/>
                </a:lnTo>
                <a:lnTo>
                  <a:pt x="1793405" y="45453"/>
                </a:lnTo>
                <a:lnTo>
                  <a:pt x="1785454" y="42710"/>
                </a:lnTo>
                <a:lnTo>
                  <a:pt x="1776907" y="41808"/>
                </a:lnTo>
                <a:lnTo>
                  <a:pt x="1767649" y="42710"/>
                </a:lnTo>
                <a:lnTo>
                  <a:pt x="1735620" y="73025"/>
                </a:lnTo>
                <a:lnTo>
                  <a:pt x="1732546" y="97269"/>
                </a:lnTo>
                <a:lnTo>
                  <a:pt x="1733334" y="109029"/>
                </a:lnTo>
                <a:lnTo>
                  <a:pt x="1752384" y="143878"/>
                </a:lnTo>
                <a:lnTo>
                  <a:pt x="1776730" y="152069"/>
                </a:lnTo>
                <a:lnTo>
                  <a:pt x="1782686" y="152057"/>
                </a:lnTo>
                <a:lnTo>
                  <a:pt x="1788604" y="150571"/>
                </a:lnTo>
                <a:lnTo>
                  <a:pt x="1800313" y="144665"/>
                </a:lnTo>
                <a:lnTo>
                  <a:pt x="1805381" y="140157"/>
                </a:lnTo>
                <a:lnTo>
                  <a:pt x="1809673" y="134124"/>
                </a:lnTo>
                <a:lnTo>
                  <a:pt x="1809711" y="149618"/>
                </a:lnTo>
                <a:lnTo>
                  <a:pt x="1835632" y="149567"/>
                </a:lnTo>
                <a:close/>
              </a:path>
              <a:path w="2788284" h="191135">
                <a:moveTo>
                  <a:pt x="1958454" y="149326"/>
                </a:moveTo>
                <a:lnTo>
                  <a:pt x="1958416" y="133591"/>
                </a:lnTo>
                <a:lnTo>
                  <a:pt x="1958403" y="130568"/>
                </a:lnTo>
                <a:lnTo>
                  <a:pt x="1958238" y="43827"/>
                </a:lnTo>
                <a:lnTo>
                  <a:pt x="1930323" y="43878"/>
                </a:lnTo>
                <a:lnTo>
                  <a:pt x="1930298" y="98666"/>
                </a:lnTo>
                <a:lnTo>
                  <a:pt x="1929930" y="106832"/>
                </a:lnTo>
                <a:lnTo>
                  <a:pt x="1903679" y="130568"/>
                </a:lnTo>
                <a:lnTo>
                  <a:pt x="1900237" y="129590"/>
                </a:lnTo>
                <a:lnTo>
                  <a:pt x="1890280" y="88392"/>
                </a:lnTo>
                <a:lnTo>
                  <a:pt x="1890191" y="43967"/>
                </a:lnTo>
                <a:lnTo>
                  <a:pt x="1862277" y="44018"/>
                </a:lnTo>
                <a:lnTo>
                  <a:pt x="1862429" y="120726"/>
                </a:lnTo>
                <a:lnTo>
                  <a:pt x="1890471" y="151853"/>
                </a:lnTo>
                <a:lnTo>
                  <a:pt x="1904517" y="151815"/>
                </a:lnTo>
                <a:lnTo>
                  <a:pt x="1911121" y="150190"/>
                </a:lnTo>
                <a:lnTo>
                  <a:pt x="1923618" y="143675"/>
                </a:lnTo>
                <a:lnTo>
                  <a:pt x="1928660" y="139217"/>
                </a:lnTo>
                <a:lnTo>
                  <a:pt x="1932495" y="133591"/>
                </a:lnTo>
                <a:lnTo>
                  <a:pt x="1932520" y="149377"/>
                </a:lnTo>
                <a:lnTo>
                  <a:pt x="1958454" y="149326"/>
                </a:lnTo>
                <a:close/>
              </a:path>
              <a:path w="2788284" h="191135">
                <a:moveTo>
                  <a:pt x="2080602" y="113322"/>
                </a:moveTo>
                <a:lnTo>
                  <a:pt x="2053170" y="108712"/>
                </a:lnTo>
                <a:lnTo>
                  <a:pt x="2051799" y="116065"/>
                </a:lnTo>
                <a:lnTo>
                  <a:pt x="2049424" y="121246"/>
                </a:lnTo>
                <a:lnTo>
                  <a:pt x="2042680" y="127292"/>
                </a:lnTo>
                <a:lnTo>
                  <a:pt x="2038350" y="128803"/>
                </a:lnTo>
                <a:lnTo>
                  <a:pt x="2025954" y="128828"/>
                </a:lnTo>
                <a:lnTo>
                  <a:pt x="2020303" y="126263"/>
                </a:lnTo>
                <a:lnTo>
                  <a:pt x="2009711" y="83337"/>
                </a:lnTo>
                <a:lnTo>
                  <a:pt x="2011768" y="75298"/>
                </a:lnTo>
                <a:lnTo>
                  <a:pt x="2020023" y="65684"/>
                </a:lnTo>
                <a:lnTo>
                  <a:pt x="2025561" y="63271"/>
                </a:lnTo>
                <a:lnTo>
                  <a:pt x="2037803" y="63271"/>
                </a:lnTo>
                <a:lnTo>
                  <a:pt x="2042007" y="64630"/>
                </a:lnTo>
                <a:lnTo>
                  <a:pt x="2048573" y="70180"/>
                </a:lnTo>
                <a:lnTo>
                  <a:pt x="2050681" y="74307"/>
                </a:lnTo>
                <a:lnTo>
                  <a:pt x="2051621" y="79806"/>
                </a:lnTo>
                <a:lnTo>
                  <a:pt x="2079129" y="74777"/>
                </a:lnTo>
                <a:lnTo>
                  <a:pt x="2076234" y="66840"/>
                </a:lnTo>
                <a:lnTo>
                  <a:pt x="2074291" y="63246"/>
                </a:lnTo>
                <a:lnTo>
                  <a:pt x="2072538" y="59982"/>
                </a:lnTo>
                <a:lnTo>
                  <a:pt x="2032076" y="41300"/>
                </a:lnTo>
                <a:lnTo>
                  <a:pt x="2020912" y="42240"/>
                </a:lnTo>
                <a:lnTo>
                  <a:pt x="1988718" y="63944"/>
                </a:lnTo>
                <a:lnTo>
                  <a:pt x="1981022" y="96634"/>
                </a:lnTo>
                <a:lnTo>
                  <a:pt x="1981898" y="108851"/>
                </a:lnTo>
                <a:lnTo>
                  <a:pt x="2002332" y="143421"/>
                </a:lnTo>
                <a:lnTo>
                  <a:pt x="2031796" y="151574"/>
                </a:lnTo>
                <a:lnTo>
                  <a:pt x="2041461" y="150964"/>
                </a:lnTo>
                <a:lnTo>
                  <a:pt x="2074392" y="129908"/>
                </a:lnTo>
                <a:lnTo>
                  <a:pt x="2077986" y="122199"/>
                </a:lnTo>
                <a:lnTo>
                  <a:pt x="2080602" y="113322"/>
                </a:lnTo>
                <a:close/>
              </a:path>
              <a:path w="2788284" h="191135">
                <a:moveTo>
                  <a:pt x="2150732" y="147167"/>
                </a:moveTo>
                <a:lnTo>
                  <a:pt x="2148586" y="128219"/>
                </a:lnTo>
                <a:lnTo>
                  <a:pt x="2148294" y="125514"/>
                </a:lnTo>
                <a:lnTo>
                  <a:pt x="2143404" y="127304"/>
                </a:lnTo>
                <a:lnTo>
                  <a:pt x="2139658" y="128206"/>
                </a:lnTo>
                <a:lnTo>
                  <a:pt x="2138540" y="128219"/>
                </a:lnTo>
                <a:lnTo>
                  <a:pt x="2135225" y="128219"/>
                </a:lnTo>
                <a:lnTo>
                  <a:pt x="2129205" y="65798"/>
                </a:lnTo>
                <a:lnTo>
                  <a:pt x="2148281" y="65709"/>
                </a:lnTo>
                <a:lnTo>
                  <a:pt x="2148230" y="43484"/>
                </a:lnTo>
                <a:lnTo>
                  <a:pt x="2129167" y="43484"/>
                </a:lnTo>
                <a:lnTo>
                  <a:pt x="2129091" y="6235"/>
                </a:lnTo>
                <a:lnTo>
                  <a:pt x="2101100" y="22580"/>
                </a:lnTo>
                <a:lnTo>
                  <a:pt x="2101151" y="43548"/>
                </a:lnTo>
                <a:lnTo>
                  <a:pt x="2088337" y="43573"/>
                </a:lnTo>
                <a:lnTo>
                  <a:pt x="2088375" y="65824"/>
                </a:lnTo>
                <a:lnTo>
                  <a:pt x="2101189" y="65824"/>
                </a:lnTo>
                <a:lnTo>
                  <a:pt x="2101303" y="121894"/>
                </a:lnTo>
                <a:lnTo>
                  <a:pt x="2101608" y="128219"/>
                </a:lnTo>
                <a:lnTo>
                  <a:pt x="2102218" y="131457"/>
                </a:lnTo>
                <a:lnTo>
                  <a:pt x="2102954" y="136029"/>
                </a:lnTo>
                <a:lnTo>
                  <a:pt x="2123643" y="151384"/>
                </a:lnTo>
                <a:lnTo>
                  <a:pt x="2136889" y="151358"/>
                </a:lnTo>
                <a:lnTo>
                  <a:pt x="2144242" y="149961"/>
                </a:lnTo>
                <a:lnTo>
                  <a:pt x="2150732" y="147167"/>
                </a:lnTo>
                <a:close/>
              </a:path>
              <a:path w="2788284" h="191135">
                <a:moveTo>
                  <a:pt x="2195563" y="29057"/>
                </a:moveTo>
                <a:lnTo>
                  <a:pt x="2195512" y="3225"/>
                </a:lnTo>
                <a:lnTo>
                  <a:pt x="2167598" y="3276"/>
                </a:lnTo>
                <a:lnTo>
                  <a:pt x="2167648" y="29108"/>
                </a:lnTo>
                <a:lnTo>
                  <a:pt x="2195563" y="29057"/>
                </a:lnTo>
                <a:close/>
              </a:path>
              <a:path w="2788284" h="191135">
                <a:moveTo>
                  <a:pt x="2195792" y="148856"/>
                </a:moveTo>
                <a:lnTo>
                  <a:pt x="2195588" y="43357"/>
                </a:lnTo>
                <a:lnTo>
                  <a:pt x="2167674" y="43421"/>
                </a:lnTo>
                <a:lnTo>
                  <a:pt x="2167877" y="148920"/>
                </a:lnTo>
                <a:lnTo>
                  <a:pt x="2195792" y="148856"/>
                </a:lnTo>
                <a:close/>
              </a:path>
              <a:path w="2788284" h="191135">
                <a:moveTo>
                  <a:pt x="2326551" y="96012"/>
                </a:moveTo>
                <a:lnTo>
                  <a:pt x="2311209" y="56299"/>
                </a:lnTo>
                <a:lnTo>
                  <a:pt x="2297861" y="46837"/>
                </a:lnTo>
                <a:lnTo>
                  <a:pt x="2297861" y="85382"/>
                </a:lnTo>
                <a:lnTo>
                  <a:pt x="2297849" y="106476"/>
                </a:lnTo>
                <a:lnTo>
                  <a:pt x="2295448" y="114388"/>
                </a:lnTo>
                <a:lnTo>
                  <a:pt x="2285606" y="125539"/>
                </a:lnTo>
                <a:lnTo>
                  <a:pt x="2279497" y="128333"/>
                </a:lnTo>
                <a:lnTo>
                  <a:pt x="2264930" y="128358"/>
                </a:lnTo>
                <a:lnTo>
                  <a:pt x="2258796" y="125590"/>
                </a:lnTo>
                <a:lnTo>
                  <a:pt x="2248839" y="114477"/>
                </a:lnTo>
                <a:lnTo>
                  <a:pt x="2246338" y="106476"/>
                </a:lnTo>
                <a:lnTo>
                  <a:pt x="2246338" y="85382"/>
                </a:lnTo>
                <a:lnTo>
                  <a:pt x="2248763" y="77533"/>
                </a:lnTo>
                <a:lnTo>
                  <a:pt x="2258682" y="66382"/>
                </a:lnTo>
                <a:lnTo>
                  <a:pt x="2264803" y="63588"/>
                </a:lnTo>
                <a:lnTo>
                  <a:pt x="2279408" y="63588"/>
                </a:lnTo>
                <a:lnTo>
                  <a:pt x="2285479" y="66332"/>
                </a:lnTo>
                <a:lnTo>
                  <a:pt x="2295372" y="77431"/>
                </a:lnTo>
                <a:lnTo>
                  <a:pt x="2297861" y="85382"/>
                </a:lnTo>
                <a:lnTo>
                  <a:pt x="2297861" y="46837"/>
                </a:lnTo>
                <a:lnTo>
                  <a:pt x="2293721" y="44678"/>
                </a:lnTo>
                <a:lnTo>
                  <a:pt x="2283371" y="41783"/>
                </a:lnTo>
                <a:lnTo>
                  <a:pt x="2271941" y="40830"/>
                </a:lnTo>
                <a:lnTo>
                  <a:pt x="2264372" y="41275"/>
                </a:lnTo>
                <a:lnTo>
                  <a:pt x="2228278" y="61518"/>
                </a:lnTo>
                <a:lnTo>
                  <a:pt x="2217699" y="94576"/>
                </a:lnTo>
                <a:lnTo>
                  <a:pt x="2218144" y="103327"/>
                </a:lnTo>
                <a:lnTo>
                  <a:pt x="2238476" y="140944"/>
                </a:lnTo>
                <a:lnTo>
                  <a:pt x="2272360" y="151091"/>
                </a:lnTo>
                <a:lnTo>
                  <a:pt x="2283574" y="150088"/>
                </a:lnTo>
                <a:lnTo>
                  <a:pt x="2293785" y="147116"/>
                </a:lnTo>
                <a:lnTo>
                  <a:pt x="2303005" y="142176"/>
                </a:lnTo>
                <a:lnTo>
                  <a:pt x="2311222" y="135267"/>
                </a:lnTo>
                <a:lnTo>
                  <a:pt x="2316759" y="128358"/>
                </a:lnTo>
                <a:lnTo>
                  <a:pt x="2317953" y="126873"/>
                </a:lnTo>
                <a:lnTo>
                  <a:pt x="2322766" y="117462"/>
                </a:lnTo>
                <a:lnTo>
                  <a:pt x="2325636" y="107022"/>
                </a:lnTo>
                <a:lnTo>
                  <a:pt x="2326551" y="96012"/>
                </a:lnTo>
                <a:close/>
              </a:path>
              <a:path w="2788284" h="191135">
                <a:moveTo>
                  <a:pt x="2444445" y="148374"/>
                </a:moveTo>
                <a:lnTo>
                  <a:pt x="2444292" y="74663"/>
                </a:lnTo>
                <a:lnTo>
                  <a:pt x="2443772" y="68402"/>
                </a:lnTo>
                <a:lnTo>
                  <a:pt x="2442235" y="61925"/>
                </a:lnTo>
                <a:lnTo>
                  <a:pt x="2441702" y="59664"/>
                </a:lnTo>
                <a:lnTo>
                  <a:pt x="2441156" y="58508"/>
                </a:lnTo>
                <a:lnTo>
                  <a:pt x="2439873" y="55753"/>
                </a:lnTo>
                <a:lnTo>
                  <a:pt x="2434628" y="48882"/>
                </a:lnTo>
                <a:lnTo>
                  <a:pt x="2430767" y="46062"/>
                </a:lnTo>
                <a:lnTo>
                  <a:pt x="2420556" y="41643"/>
                </a:lnTo>
                <a:lnTo>
                  <a:pt x="2414917" y="40538"/>
                </a:lnTo>
                <a:lnTo>
                  <a:pt x="2408758" y="40551"/>
                </a:lnTo>
                <a:lnTo>
                  <a:pt x="2398725" y="41694"/>
                </a:lnTo>
                <a:lnTo>
                  <a:pt x="2389594" y="45072"/>
                </a:lnTo>
                <a:lnTo>
                  <a:pt x="2381351" y="50673"/>
                </a:lnTo>
                <a:lnTo>
                  <a:pt x="2374023" y="58508"/>
                </a:lnTo>
                <a:lnTo>
                  <a:pt x="2373998" y="43002"/>
                </a:lnTo>
                <a:lnTo>
                  <a:pt x="2348065" y="43053"/>
                </a:lnTo>
                <a:lnTo>
                  <a:pt x="2348280" y="148564"/>
                </a:lnTo>
                <a:lnTo>
                  <a:pt x="2376195" y="148501"/>
                </a:lnTo>
                <a:lnTo>
                  <a:pt x="2376081" y="88938"/>
                </a:lnTo>
                <a:lnTo>
                  <a:pt x="2376767" y="80848"/>
                </a:lnTo>
                <a:lnTo>
                  <a:pt x="2379599" y="72097"/>
                </a:lnTo>
                <a:lnTo>
                  <a:pt x="2382228" y="68592"/>
                </a:lnTo>
                <a:lnTo>
                  <a:pt x="2389898" y="63271"/>
                </a:lnTo>
                <a:lnTo>
                  <a:pt x="2394229" y="61937"/>
                </a:lnTo>
                <a:lnTo>
                  <a:pt x="2402865" y="61937"/>
                </a:lnTo>
                <a:lnTo>
                  <a:pt x="2416530" y="148424"/>
                </a:lnTo>
                <a:lnTo>
                  <a:pt x="2444445" y="148374"/>
                </a:lnTo>
                <a:close/>
              </a:path>
              <a:path w="2788284" h="191135">
                <a:moveTo>
                  <a:pt x="2587891" y="3543"/>
                </a:moveTo>
                <a:lnTo>
                  <a:pt x="2580271" y="1168"/>
                </a:lnTo>
                <a:lnTo>
                  <a:pt x="2572486" y="0"/>
                </a:lnTo>
                <a:lnTo>
                  <a:pt x="2556789" y="25"/>
                </a:lnTo>
                <a:lnTo>
                  <a:pt x="2532100" y="25869"/>
                </a:lnTo>
                <a:lnTo>
                  <a:pt x="2532138" y="42697"/>
                </a:lnTo>
                <a:lnTo>
                  <a:pt x="2516644" y="42722"/>
                </a:lnTo>
                <a:lnTo>
                  <a:pt x="2516682" y="64681"/>
                </a:lnTo>
                <a:lnTo>
                  <a:pt x="2532189" y="64681"/>
                </a:lnTo>
                <a:lnTo>
                  <a:pt x="2532342" y="148196"/>
                </a:lnTo>
                <a:lnTo>
                  <a:pt x="2560269" y="148145"/>
                </a:lnTo>
                <a:lnTo>
                  <a:pt x="2560104" y="64655"/>
                </a:lnTo>
                <a:lnTo>
                  <a:pt x="2580957" y="64554"/>
                </a:lnTo>
                <a:lnTo>
                  <a:pt x="2580919" y="42633"/>
                </a:lnTo>
                <a:lnTo>
                  <a:pt x="2560053" y="42633"/>
                </a:lnTo>
                <a:lnTo>
                  <a:pt x="2560028" y="29819"/>
                </a:lnTo>
                <a:lnTo>
                  <a:pt x="2560904" y="26200"/>
                </a:lnTo>
                <a:lnTo>
                  <a:pt x="2564396" y="22415"/>
                </a:lnTo>
                <a:lnTo>
                  <a:pt x="2567292" y="21463"/>
                </a:lnTo>
                <a:lnTo>
                  <a:pt x="2575496" y="21463"/>
                </a:lnTo>
                <a:lnTo>
                  <a:pt x="2579713" y="21971"/>
                </a:lnTo>
                <a:lnTo>
                  <a:pt x="2584158" y="23025"/>
                </a:lnTo>
                <a:lnTo>
                  <a:pt x="2584450" y="21450"/>
                </a:lnTo>
                <a:lnTo>
                  <a:pt x="2587891" y="3543"/>
                </a:lnTo>
                <a:close/>
              </a:path>
              <a:path w="2788284" h="191135">
                <a:moveTo>
                  <a:pt x="2699169" y="95275"/>
                </a:moveTo>
                <a:lnTo>
                  <a:pt x="2683827" y="55562"/>
                </a:lnTo>
                <a:lnTo>
                  <a:pt x="2670479" y="46101"/>
                </a:lnTo>
                <a:lnTo>
                  <a:pt x="2670479" y="84645"/>
                </a:lnTo>
                <a:lnTo>
                  <a:pt x="2670467" y="105740"/>
                </a:lnTo>
                <a:lnTo>
                  <a:pt x="2668066" y="113652"/>
                </a:lnTo>
                <a:lnTo>
                  <a:pt x="2658224" y="124802"/>
                </a:lnTo>
                <a:lnTo>
                  <a:pt x="2652115" y="127596"/>
                </a:lnTo>
                <a:lnTo>
                  <a:pt x="2637548" y="127622"/>
                </a:lnTo>
                <a:lnTo>
                  <a:pt x="2631414" y="124853"/>
                </a:lnTo>
                <a:lnTo>
                  <a:pt x="2621457" y="113741"/>
                </a:lnTo>
                <a:lnTo>
                  <a:pt x="2618956" y="105740"/>
                </a:lnTo>
                <a:lnTo>
                  <a:pt x="2618956" y="84645"/>
                </a:lnTo>
                <a:lnTo>
                  <a:pt x="2621381" y="76796"/>
                </a:lnTo>
                <a:lnTo>
                  <a:pt x="2631300" y="65646"/>
                </a:lnTo>
                <a:lnTo>
                  <a:pt x="2637421" y="62852"/>
                </a:lnTo>
                <a:lnTo>
                  <a:pt x="2652026" y="62852"/>
                </a:lnTo>
                <a:lnTo>
                  <a:pt x="2658097" y="65595"/>
                </a:lnTo>
                <a:lnTo>
                  <a:pt x="2667990" y="76695"/>
                </a:lnTo>
                <a:lnTo>
                  <a:pt x="2670479" y="84645"/>
                </a:lnTo>
                <a:lnTo>
                  <a:pt x="2670479" y="46101"/>
                </a:lnTo>
                <a:lnTo>
                  <a:pt x="2666339" y="43942"/>
                </a:lnTo>
                <a:lnTo>
                  <a:pt x="2655989" y="41046"/>
                </a:lnTo>
                <a:lnTo>
                  <a:pt x="2644559" y="40093"/>
                </a:lnTo>
                <a:lnTo>
                  <a:pt x="2636990" y="40538"/>
                </a:lnTo>
                <a:lnTo>
                  <a:pt x="2600883" y="60782"/>
                </a:lnTo>
                <a:lnTo>
                  <a:pt x="2590317" y="93840"/>
                </a:lnTo>
                <a:lnTo>
                  <a:pt x="2590762" y="102590"/>
                </a:lnTo>
                <a:lnTo>
                  <a:pt x="2611094" y="140208"/>
                </a:lnTo>
                <a:lnTo>
                  <a:pt x="2644978" y="150355"/>
                </a:lnTo>
                <a:lnTo>
                  <a:pt x="2656192" y="149364"/>
                </a:lnTo>
                <a:lnTo>
                  <a:pt x="2666403" y="146392"/>
                </a:lnTo>
                <a:lnTo>
                  <a:pt x="2675623" y="141452"/>
                </a:lnTo>
                <a:lnTo>
                  <a:pt x="2683840" y="134531"/>
                </a:lnTo>
                <a:lnTo>
                  <a:pt x="2689377" y="127622"/>
                </a:lnTo>
                <a:lnTo>
                  <a:pt x="2690571" y="126136"/>
                </a:lnTo>
                <a:lnTo>
                  <a:pt x="2695384" y="116725"/>
                </a:lnTo>
                <a:lnTo>
                  <a:pt x="2698254" y="106286"/>
                </a:lnTo>
                <a:lnTo>
                  <a:pt x="2699169" y="95275"/>
                </a:lnTo>
                <a:close/>
              </a:path>
              <a:path w="2788284" h="191135">
                <a:moveTo>
                  <a:pt x="2788043" y="45072"/>
                </a:moveTo>
                <a:lnTo>
                  <a:pt x="2782151" y="41567"/>
                </a:lnTo>
                <a:lnTo>
                  <a:pt x="2776016" y="39827"/>
                </a:lnTo>
                <a:lnTo>
                  <a:pt x="2765158" y="39852"/>
                </a:lnTo>
                <a:lnTo>
                  <a:pt x="2761132" y="40982"/>
                </a:lnTo>
                <a:lnTo>
                  <a:pt x="2754058" y="45504"/>
                </a:lnTo>
                <a:lnTo>
                  <a:pt x="2750070" y="50177"/>
                </a:lnTo>
                <a:lnTo>
                  <a:pt x="2745651" y="57277"/>
                </a:lnTo>
                <a:lnTo>
                  <a:pt x="2745625" y="42278"/>
                </a:lnTo>
                <a:lnTo>
                  <a:pt x="2719692" y="42329"/>
                </a:lnTo>
                <a:lnTo>
                  <a:pt x="2719895" y="147828"/>
                </a:lnTo>
                <a:lnTo>
                  <a:pt x="2747822" y="147777"/>
                </a:lnTo>
                <a:lnTo>
                  <a:pt x="2747861" y="102895"/>
                </a:lnTo>
                <a:lnTo>
                  <a:pt x="2748292" y="92887"/>
                </a:lnTo>
                <a:lnTo>
                  <a:pt x="2762427" y="64884"/>
                </a:lnTo>
                <a:lnTo>
                  <a:pt x="2770378" y="64884"/>
                </a:lnTo>
                <a:lnTo>
                  <a:pt x="2774746" y="66382"/>
                </a:lnTo>
                <a:lnTo>
                  <a:pt x="2779445" y="69430"/>
                </a:lnTo>
                <a:lnTo>
                  <a:pt x="2781046" y="64871"/>
                </a:lnTo>
                <a:lnTo>
                  <a:pt x="2783725" y="57277"/>
                </a:lnTo>
                <a:lnTo>
                  <a:pt x="2788043" y="45072"/>
                </a:lnTo>
                <a:close/>
              </a:path>
            </a:pathLst>
          </a:custGeom>
          <a:solidFill>
            <a:srgbClr val="0000FF"/>
          </a:solidFill>
        </p:spPr>
        <p:txBody>
          <a:bodyPr wrap="square" lIns="0" tIns="0" rIns="0" bIns="0" rtlCol="0"/>
          <a:lstStyle/>
          <a:p>
            <a:endParaRPr/>
          </a:p>
        </p:txBody>
      </p:sp>
      <p:sp>
        <p:nvSpPr>
          <p:cNvPr id="15" name="object 15"/>
          <p:cNvSpPr/>
          <p:nvPr/>
        </p:nvSpPr>
        <p:spPr>
          <a:xfrm>
            <a:off x="7926641" y="3311842"/>
            <a:ext cx="1977656" cy="187121"/>
          </a:xfrm>
          <a:prstGeom prst="rect">
            <a:avLst/>
          </a:prstGeom>
          <a:blipFill>
            <a:blip r:embed="rId8" cstate="print"/>
            <a:stretch>
              <a:fillRect/>
            </a:stretch>
          </a:blipFill>
        </p:spPr>
        <p:txBody>
          <a:bodyPr wrap="square" lIns="0" tIns="0" rIns="0" bIns="0" rtlCol="0"/>
          <a:lstStyle/>
          <a:p>
            <a:endParaRPr/>
          </a:p>
        </p:txBody>
      </p:sp>
      <p:sp>
        <p:nvSpPr>
          <p:cNvPr id="16" name="object 16"/>
          <p:cNvSpPr txBox="1"/>
          <p:nvPr/>
        </p:nvSpPr>
        <p:spPr>
          <a:xfrm>
            <a:off x="7535829" y="5999098"/>
            <a:ext cx="2907665" cy="513715"/>
          </a:xfrm>
          <a:prstGeom prst="rect">
            <a:avLst/>
          </a:prstGeom>
        </p:spPr>
        <p:txBody>
          <a:bodyPr vert="horz" wrap="square" lIns="0" tIns="12700" rIns="0" bIns="0" rtlCol="0">
            <a:spAutoFit/>
          </a:bodyPr>
          <a:lstStyle/>
          <a:p>
            <a:pPr marL="12700" marR="5080" indent="401955">
              <a:lnSpc>
                <a:spcPct val="100000"/>
              </a:lnSpc>
              <a:spcBef>
                <a:spcPts val="100"/>
              </a:spcBef>
            </a:pPr>
            <a:r>
              <a:rPr sz="1600" b="1" spc="-5" dirty="0">
                <a:solidFill>
                  <a:srgbClr val="0000FF"/>
                </a:solidFill>
                <a:latin typeface="Arial"/>
                <a:cs typeface="Arial"/>
              </a:rPr>
              <a:t>Radiography of </a:t>
            </a:r>
            <a:r>
              <a:rPr sz="1600" b="1" dirty="0">
                <a:solidFill>
                  <a:srgbClr val="0000FF"/>
                </a:solidFill>
                <a:latin typeface="Arial"/>
                <a:cs typeface="Arial"/>
              </a:rPr>
              <a:t>a </a:t>
            </a:r>
            <a:r>
              <a:rPr sz="1600" b="1" spc="-5" dirty="0">
                <a:solidFill>
                  <a:srgbClr val="0000FF"/>
                </a:solidFill>
                <a:latin typeface="Arial"/>
                <a:cs typeface="Arial"/>
              </a:rPr>
              <a:t>bat,  recorded with </a:t>
            </a:r>
            <a:r>
              <a:rPr sz="1600" b="1" dirty="0">
                <a:solidFill>
                  <a:srgbClr val="0000FF"/>
                </a:solidFill>
                <a:latin typeface="Arial"/>
                <a:cs typeface="Arial"/>
              </a:rPr>
              <a:t>a GEM</a:t>
            </a:r>
            <a:r>
              <a:rPr sz="1600" b="1" spc="-15" dirty="0">
                <a:solidFill>
                  <a:srgbClr val="0000FF"/>
                </a:solidFill>
                <a:latin typeface="Arial"/>
                <a:cs typeface="Arial"/>
              </a:rPr>
              <a:t> </a:t>
            </a:r>
            <a:r>
              <a:rPr sz="1600" b="1" spc="-5" dirty="0">
                <a:solidFill>
                  <a:srgbClr val="0000FF"/>
                </a:solidFill>
                <a:latin typeface="Arial"/>
                <a:cs typeface="Arial"/>
              </a:rPr>
              <a:t>detector</a:t>
            </a:r>
            <a:endParaRPr sz="1600">
              <a:latin typeface="Arial"/>
              <a:cs typeface="Arial"/>
            </a:endParaRPr>
          </a:p>
        </p:txBody>
      </p:sp>
      <p:sp>
        <p:nvSpPr>
          <p:cNvPr id="17" name="object 17"/>
          <p:cNvSpPr/>
          <p:nvPr/>
        </p:nvSpPr>
        <p:spPr>
          <a:xfrm>
            <a:off x="2279898" y="3355847"/>
            <a:ext cx="2447549" cy="2881120"/>
          </a:xfrm>
          <a:prstGeom prst="rect">
            <a:avLst/>
          </a:prstGeom>
          <a:blipFill>
            <a:blip r:embed="rId9" cstate="print"/>
            <a:stretch>
              <a:fillRect/>
            </a:stretch>
          </a:blipFill>
        </p:spPr>
        <p:txBody>
          <a:bodyPr wrap="square" lIns="0" tIns="0" rIns="0" bIns="0" rtlCol="0"/>
          <a:lstStyle/>
          <a:p>
            <a:endParaRPr/>
          </a:p>
        </p:txBody>
      </p:sp>
      <p:sp>
        <p:nvSpPr>
          <p:cNvPr id="18" name="object 18"/>
          <p:cNvSpPr/>
          <p:nvPr/>
        </p:nvSpPr>
        <p:spPr>
          <a:xfrm>
            <a:off x="7248906" y="682751"/>
            <a:ext cx="3380994" cy="2285623"/>
          </a:xfrm>
          <a:prstGeom prst="rect">
            <a:avLst/>
          </a:prstGeom>
          <a:blipFill>
            <a:blip r:embed="rId10" cstate="print"/>
            <a:stretch>
              <a:fillRect/>
            </a:stretch>
          </a:blipFill>
        </p:spPr>
        <p:txBody>
          <a:bodyPr wrap="square" lIns="0" tIns="0" rIns="0" bIns="0" rtlCol="0"/>
          <a:lstStyle/>
          <a:p>
            <a:endParaRPr/>
          </a:p>
        </p:txBody>
      </p:sp>
      <p:sp>
        <p:nvSpPr>
          <p:cNvPr id="19" name="object 19"/>
          <p:cNvSpPr/>
          <p:nvPr/>
        </p:nvSpPr>
        <p:spPr>
          <a:xfrm>
            <a:off x="1584197" y="681227"/>
            <a:ext cx="3143250" cy="1959102"/>
          </a:xfrm>
          <a:prstGeom prst="rect">
            <a:avLst/>
          </a:prstGeom>
          <a:blipFill>
            <a:blip r:embed="rId11" cstate="print"/>
            <a:stretch>
              <a:fillRect/>
            </a:stretch>
          </a:blipFill>
        </p:spPr>
        <p:txBody>
          <a:bodyPr wrap="square" lIns="0" tIns="0" rIns="0" bIns="0" rtlCol="0"/>
          <a:lstStyle/>
          <a:p>
            <a:endParaRPr/>
          </a:p>
        </p:txBody>
      </p:sp>
      <p:sp>
        <p:nvSpPr>
          <p:cNvPr id="20" name="object 20"/>
          <p:cNvSpPr txBox="1">
            <a:spLocks noGrp="1"/>
          </p:cNvSpPr>
          <p:nvPr>
            <p:ph type="title"/>
          </p:nvPr>
        </p:nvSpPr>
        <p:spPr>
          <a:xfrm>
            <a:off x="2504820" y="0"/>
            <a:ext cx="7105650" cy="574040"/>
          </a:xfrm>
          <a:prstGeom prst="rect">
            <a:avLst/>
          </a:prstGeom>
        </p:spPr>
        <p:txBody>
          <a:bodyPr vert="horz" wrap="square" lIns="0" tIns="12700" rIns="0" bIns="0" rtlCol="0">
            <a:spAutoFit/>
          </a:bodyPr>
          <a:lstStyle/>
          <a:p>
            <a:pPr marL="12700">
              <a:lnSpc>
                <a:spcPct val="100000"/>
              </a:lnSpc>
              <a:spcBef>
                <a:spcPts val="100"/>
              </a:spcBef>
            </a:pPr>
            <a:r>
              <a:rPr sz="3600" b="0" spc="-5" dirty="0">
                <a:latin typeface="Carlito"/>
                <a:cs typeface="Carlito"/>
              </a:rPr>
              <a:t>CERN/HEP </a:t>
            </a:r>
            <a:r>
              <a:rPr sz="3600" b="0" dirty="0">
                <a:latin typeface="Carlito"/>
                <a:cs typeface="Carlito"/>
              </a:rPr>
              <a:t>is </a:t>
            </a:r>
            <a:r>
              <a:rPr sz="3600" b="0" spc="-5" dirty="0">
                <a:latin typeface="Carlito"/>
                <a:cs typeface="Carlito"/>
              </a:rPr>
              <a:t>also: </a:t>
            </a:r>
            <a:r>
              <a:rPr sz="3600" b="0" spc="-35" dirty="0">
                <a:latin typeface="Carlito"/>
                <a:cs typeface="Carlito"/>
              </a:rPr>
              <a:t>Technology</a:t>
            </a:r>
            <a:r>
              <a:rPr sz="3600" b="0" spc="-60" dirty="0">
                <a:latin typeface="Carlito"/>
                <a:cs typeface="Carlito"/>
              </a:rPr>
              <a:t> </a:t>
            </a:r>
            <a:r>
              <a:rPr sz="3600" b="0" spc="-55" dirty="0">
                <a:latin typeface="Carlito"/>
                <a:cs typeface="Carlito"/>
              </a:rPr>
              <a:t>Transfer</a:t>
            </a:r>
            <a:endParaRPr sz="3600">
              <a:latin typeface="Carlito"/>
              <a:cs typeface="Carlito"/>
            </a:endParaRPr>
          </a:p>
        </p:txBody>
      </p:sp>
      <p:sp>
        <p:nvSpPr>
          <p:cNvPr id="21" name="object 21"/>
          <p:cNvSpPr txBox="1"/>
          <p:nvPr/>
        </p:nvSpPr>
        <p:spPr>
          <a:xfrm>
            <a:off x="5022215" y="719073"/>
            <a:ext cx="250253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0000FF"/>
                </a:solidFill>
                <a:latin typeface="Arial"/>
                <a:cs typeface="Arial"/>
              </a:rPr>
              <a:t>Birthplace of the</a:t>
            </a:r>
            <a:r>
              <a:rPr sz="1800" b="1" spc="-35" dirty="0">
                <a:solidFill>
                  <a:srgbClr val="0000FF"/>
                </a:solidFill>
                <a:latin typeface="Arial"/>
                <a:cs typeface="Arial"/>
              </a:rPr>
              <a:t> </a:t>
            </a:r>
            <a:r>
              <a:rPr sz="1800" b="1" spc="-5" dirty="0">
                <a:solidFill>
                  <a:srgbClr val="0000FF"/>
                </a:solidFill>
                <a:latin typeface="Arial"/>
                <a:cs typeface="Arial"/>
              </a:rPr>
              <a:t>WEB!</a:t>
            </a:r>
            <a:endParaRPr sz="1800">
              <a:latin typeface="Arial"/>
              <a:cs typeface="Arial"/>
            </a:endParaRPr>
          </a:p>
        </p:txBody>
      </p:sp>
    </p:spTree>
  </p:cSld>
  <p:clrMapOvr>
    <a:masterClrMapping/>
  </p:clrMapOvr>
  <p:transition>
    <p:cover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580" y="1584197"/>
            <a:ext cx="11912346" cy="4760963"/>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155447" y="3049523"/>
            <a:ext cx="5483860" cy="2171700"/>
          </a:xfrm>
          <a:prstGeom prst="rect">
            <a:avLst/>
          </a:prstGeom>
          <a:solidFill>
            <a:srgbClr val="FFFF00"/>
          </a:solidFill>
        </p:spPr>
        <p:txBody>
          <a:bodyPr vert="horz" wrap="square" lIns="0" tIns="33655" rIns="0" bIns="0" rtlCol="0">
            <a:spAutoFit/>
          </a:bodyPr>
          <a:lstStyle/>
          <a:p>
            <a:pPr marL="91440" marR="379730">
              <a:lnSpc>
                <a:spcPts val="2160"/>
              </a:lnSpc>
              <a:spcBef>
                <a:spcPts val="265"/>
              </a:spcBef>
            </a:pPr>
            <a:r>
              <a:rPr sz="2000" spc="-5" dirty="0">
                <a:latin typeface="Carlito"/>
                <a:cs typeface="Carlito"/>
              </a:rPr>
              <a:t>Low participation of </a:t>
            </a:r>
            <a:r>
              <a:rPr sz="2000" spc="-10" dirty="0">
                <a:latin typeface="Carlito"/>
                <a:cs typeface="Carlito"/>
              </a:rPr>
              <a:t>African scholars </a:t>
            </a:r>
            <a:r>
              <a:rPr sz="2000" spc="-5" dirty="0">
                <a:latin typeface="Carlito"/>
                <a:cs typeface="Carlito"/>
              </a:rPr>
              <a:t>in major  </a:t>
            </a:r>
            <a:r>
              <a:rPr sz="2000" spc="-10" dirty="0">
                <a:latin typeface="Carlito"/>
                <a:cs typeface="Carlito"/>
              </a:rPr>
              <a:t>research labs around </a:t>
            </a:r>
            <a:r>
              <a:rPr sz="2000" spc="-5" dirty="0">
                <a:latin typeface="Carlito"/>
                <a:cs typeface="Carlito"/>
              </a:rPr>
              <a:t>the </a:t>
            </a:r>
            <a:r>
              <a:rPr sz="2000" spc="-10" dirty="0">
                <a:latin typeface="Carlito"/>
                <a:cs typeface="Carlito"/>
              </a:rPr>
              <a:t>world. </a:t>
            </a:r>
            <a:r>
              <a:rPr sz="2000" spc="-5" dirty="0">
                <a:latin typeface="Carlito"/>
                <a:cs typeface="Carlito"/>
              </a:rPr>
              <a:t>Some</a:t>
            </a:r>
            <a:r>
              <a:rPr sz="2000" spc="45" dirty="0">
                <a:latin typeface="Carlito"/>
                <a:cs typeface="Carlito"/>
              </a:rPr>
              <a:t> </a:t>
            </a:r>
            <a:r>
              <a:rPr sz="2000" spc="-10" dirty="0">
                <a:latin typeface="Carlito"/>
                <a:cs typeface="Carlito"/>
              </a:rPr>
              <a:t>examples:</a:t>
            </a:r>
            <a:endParaRPr sz="2000">
              <a:latin typeface="Carlito"/>
              <a:cs typeface="Carlito"/>
            </a:endParaRPr>
          </a:p>
          <a:p>
            <a:pPr marL="731520" indent="-274320">
              <a:lnSpc>
                <a:spcPct val="100000"/>
              </a:lnSpc>
              <a:spcBef>
                <a:spcPts val="225"/>
              </a:spcBef>
              <a:buFont typeface="Arial"/>
              <a:buChar char=""/>
              <a:tabLst>
                <a:tab pos="731520" algn="l"/>
              </a:tabLst>
            </a:pPr>
            <a:r>
              <a:rPr sz="2000" spc="-5" dirty="0">
                <a:latin typeface="Carlito"/>
                <a:cs typeface="Carlito"/>
              </a:rPr>
              <a:t>CERN</a:t>
            </a:r>
            <a:r>
              <a:rPr sz="2000" spc="-20" dirty="0">
                <a:latin typeface="Carlito"/>
                <a:cs typeface="Carlito"/>
              </a:rPr>
              <a:t> </a:t>
            </a:r>
            <a:r>
              <a:rPr sz="2000" spc="-10" dirty="0">
                <a:latin typeface="Carlito"/>
                <a:cs typeface="Carlito"/>
              </a:rPr>
              <a:t>users</a:t>
            </a:r>
            <a:endParaRPr sz="2000">
              <a:latin typeface="Carlito"/>
              <a:cs typeface="Carlito"/>
            </a:endParaRPr>
          </a:p>
          <a:p>
            <a:pPr marL="731520" indent="-274320">
              <a:lnSpc>
                <a:spcPct val="100000"/>
              </a:lnSpc>
              <a:spcBef>
                <a:spcPts val="260"/>
              </a:spcBef>
              <a:buFont typeface="Arial"/>
              <a:buChar char=""/>
              <a:tabLst>
                <a:tab pos="731520" algn="l"/>
              </a:tabLst>
            </a:pPr>
            <a:r>
              <a:rPr sz="2000" spc="-10" dirty="0">
                <a:latin typeface="Carlito"/>
                <a:cs typeface="Carlito"/>
              </a:rPr>
              <a:t>Users </a:t>
            </a:r>
            <a:r>
              <a:rPr sz="2000" spc="-5" dirty="0">
                <a:latin typeface="Carlito"/>
                <a:cs typeface="Carlito"/>
              </a:rPr>
              <a:t>of LHC</a:t>
            </a:r>
            <a:r>
              <a:rPr sz="2000" spc="20" dirty="0">
                <a:latin typeface="Carlito"/>
                <a:cs typeface="Carlito"/>
              </a:rPr>
              <a:t> </a:t>
            </a:r>
            <a:r>
              <a:rPr sz="2000" spc="-10" dirty="0">
                <a:latin typeface="Carlito"/>
                <a:cs typeface="Carlito"/>
              </a:rPr>
              <a:t>experiments</a:t>
            </a:r>
            <a:endParaRPr sz="2000">
              <a:latin typeface="Carlito"/>
              <a:cs typeface="Carlito"/>
            </a:endParaRPr>
          </a:p>
          <a:p>
            <a:pPr marL="90805">
              <a:lnSpc>
                <a:spcPct val="100000"/>
              </a:lnSpc>
              <a:spcBef>
                <a:spcPts val="760"/>
              </a:spcBef>
            </a:pPr>
            <a:r>
              <a:rPr sz="2000" spc="-5" dirty="0">
                <a:latin typeface="Carlito"/>
                <a:cs typeface="Carlito"/>
              </a:rPr>
              <a:t>Not </a:t>
            </a:r>
            <a:r>
              <a:rPr sz="2000" spc="-10" dirty="0">
                <a:latin typeface="Carlito"/>
                <a:cs typeface="Carlito"/>
              </a:rPr>
              <a:t>limited </a:t>
            </a:r>
            <a:r>
              <a:rPr sz="2000" spc="-15" dirty="0">
                <a:latin typeface="Carlito"/>
                <a:cs typeface="Carlito"/>
              </a:rPr>
              <a:t>to</a:t>
            </a:r>
            <a:r>
              <a:rPr sz="2000" spc="15" dirty="0">
                <a:latin typeface="Carlito"/>
                <a:cs typeface="Carlito"/>
              </a:rPr>
              <a:t> </a:t>
            </a:r>
            <a:r>
              <a:rPr sz="2000" spc="-5" dirty="0">
                <a:latin typeface="Carlito"/>
                <a:cs typeface="Carlito"/>
              </a:rPr>
              <a:t>CERN.</a:t>
            </a:r>
            <a:endParaRPr sz="2000">
              <a:latin typeface="Carlito"/>
              <a:cs typeface="Carlito"/>
            </a:endParaRPr>
          </a:p>
          <a:p>
            <a:pPr marL="319405" indent="-229235">
              <a:lnSpc>
                <a:spcPct val="100000"/>
              </a:lnSpc>
              <a:spcBef>
                <a:spcPts val="760"/>
              </a:spcBef>
              <a:buFont typeface="Arial"/>
              <a:buChar char="•"/>
              <a:tabLst>
                <a:tab pos="319405" algn="l"/>
                <a:tab pos="320040" algn="l"/>
              </a:tabLst>
            </a:pPr>
            <a:r>
              <a:rPr sz="2000" spc="-10" dirty="0">
                <a:latin typeface="Carlito"/>
                <a:cs typeface="Carlito"/>
              </a:rPr>
              <a:t>Broader </a:t>
            </a:r>
            <a:r>
              <a:rPr sz="2000" spc="-5" dirty="0">
                <a:latin typeface="Carlito"/>
                <a:cs typeface="Carlito"/>
              </a:rPr>
              <a:t>issue of </a:t>
            </a:r>
            <a:r>
              <a:rPr sz="2000" spc="-10" dirty="0">
                <a:latin typeface="Carlito"/>
                <a:cs typeface="Carlito"/>
              </a:rPr>
              <a:t>knowledge</a:t>
            </a:r>
            <a:r>
              <a:rPr sz="2000" spc="35" dirty="0">
                <a:latin typeface="Carlito"/>
                <a:cs typeface="Carlito"/>
              </a:rPr>
              <a:t> </a:t>
            </a:r>
            <a:r>
              <a:rPr sz="2000" spc="-5" dirty="0">
                <a:latin typeface="Carlito"/>
                <a:cs typeface="Carlito"/>
              </a:rPr>
              <a:t>inequality</a:t>
            </a:r>
            <a:endParaRPr sz="2000">
              <a:latin typeface="Carlito"/>
              <a:cs typeface="Carlito"/>
            </a:endParaRPr>
          </a:p>
        </p:txBody>
      </p:sp>
      <p:sp>
        <p:nvSpPr>
          <p:cNvPr id="4" name="object 4"/>
          <p:cNvSpPr/>
          <p:nvPr/>
        </p:nvSpPr>
        <p:spPr>
          <a:xfrm>
            <a:off x="259079" y="5267705"/>
            <a:ext cx="11811000" cy="829944"/>
          </a:xfrm>
          <a:custGeom>
            <a:avLst/>
            <a:gdLst/>
            <a:ahLst/>
            <a:cxnLst/>
            <a:rect l="l" t="t" r="r" b="b"/>
            <a:pathLst>
              <a:path w="11811000" h="829945">
                <a:moveTo>
                  <a:pt x="11811000" y="0"/>
                </a:moveTo>
                <a:lnTo>
                  <a:pt x="0" y="0"/>
                </a:lnTo>
                <a:lnTo>
                  <a:pt x="0" y="829818"/>
                </a:lnTo>
                <a:lnTo>
                  <a:pt x="11811000" y="829818"/>
                </a:lnTo>
                <a:lnTo>
                  <a:pt x="11811000" y="0"/>
                </a:lnTo>
                <a:close/>
              </a:path>
            </a:pathLst>
          </a:custGeom>
          <a:solidFill>
            <a:srgbClr val="FFC000"/>
          </a:solidFill>
        </p:spPr>
        <p:txBody>
          <a:bodyPr wrap="square" lIns="0" tIns="0" rIns="0" bIns="0" rtlCol="0"/>
          <a:lstStyle/>
          <a:p>
            <a:endParaRPr/>
          </a:p>
        </p:txBody>
      </p:sp>
      <p:sp>
        <p:nvSpPr>
          <p:cNvPr id="5" name="object 5"/>
          <p:cNvSpPr txBox="1"/>
          <p:nvPr/>
        </p:nvSpPr>
        <p:spPr>
          <a:xfrm>
            <a:off x="337502" y="5280533"/>
            <a:ext cx="11498580" cy="756920"/>
          </a:xfrm>
          <a:prstGeom prst="rect">
            <a:avLst/>
          </a:prstGeom>
        </p:spPr>
        <p:txBody>
          <a:bodyPr vert="horz" wrap="square" lIns="0" tIns="12700" rIns="0" bIns="0" rtlCol="0">
            <a:spAutoFit/>
          </a:bodyPr>
          <a:lstStyle/>
          <a:p>
            <a:pPr marL="12700" marR="5080">
              <a:lnSpc>
                <a:spcPct val="100000"/>
              </a:lnSpc>
              <a:spcBef>
                <a:spcPts val="100"/>
              </a:spcBef>
            </a:pPr>
            <a:r>
              <a:rPr sz="2400" spc="-120" dirty="0">
                <a:latin typeface="Trebuchet MS"/>
                <a:cs typeface="Trebuchet MS"/>
              </a:rPr>
              <a:t>Opportunity:</a:t>
            </a:r>
            <a:r>
              <a:rPr sz="2400" spc="-170" dirty="0">
                <a:latin typeface="Trebuchet MS"/>
                <a:cs typeface="Trebuchet MS"/>
              </a:rPr>
              <a:t> </a:t>
            </a:r>
            <a:r>
              <a:rPr sz="2400" spc="-130" dirty="0">
                <a:latin typeface="Trebuchet MS"/>
                <a:cs typeface="Trebuchet MS"/>
              </a:rPr>
              <a:t>African</a:t>
            </a:r>
            <a:r>
              <a:rPr sz="2400" spc="-185" dirty="0">
                <a:latin typeface="Trebuchet MS"/>
                <a:cs typeface="Trebuchet MS"/>
              </a:rPr>
              <a:t> </a:t>
            </a:r>
            <a:r>
              <a:rPr sz="2400" spc="-155" dirty="0">
                <a:latin typeface="Trebuchet MS"/>
                <a:cs typeface="Trebuchet MS"/>
              </a:rPr>
              <a:t>Youth</a:t>
            </a:r>
            <a:r>
              <a:rPr sz="2400" spc="-180" dirty="0">
                <a:latin typeface="Trebuchet MS"/>
                <a:cs typeface="Trebuchet MS"/>
              </a:rPr>
              <a:t> </a:t>
            </a:r>
            <a:r>
              <a:rPr sz="2400" spc="-110" dirty="0">
                <a:latin typeface="Trebuchet MS"/>
                <a:cs typeface="Trebuchet MS"/>
              </a:rPr>
              <a:t>Bulge</a:t>
            </a:r>
            <a:r>
              <a:rPr sz="2400" spc="-180" dirty="0">
                <a:latin typeface="Trebuchet MS"/>
                <a:cs typeface="Trebuchet MS"/>
              </a:rPr>
              <a:t> </a:t>
            </a:r>
            <a:r>
              <a:rPr sz="2400" spc="-100" dirty="0">
                <a:latin typeface="Trebuchet MS"/>
                <a:cs typeface="Trebuchet MS"/>
              </a:rPr>
              <a:t>and</a:t>
            </a:r>
            <a:r>
              <a:rPr sz="2400" spc="-170" dirty="0">
                <a:latin typeface="Trebuchet MS"/>
                <a:cs typeface="Trebuchet MS"/>
              </a:rPr>
              <a:t> </a:t>
            </a:r>
            <a:r>
              <a:rPr sz="2400" spc="-150" dirty="0">
                <a:latin typeface="Trebuchet MS"/>
                <a:cs typeface="Trebuchet MS"/>
              </a:rPr>
              <a:t>fast</a:t>
            </a:r>
            <a:r>
              <a:rPr sz="2400" spc="-195" dirty="0">
                <a:latin typeface="Trebuchet MS"/>
                <a:cs typeface="Trebuchet MS"/>
              </a:rPr>
              <a:t> </a:t>
            </a:r>
            <a:r>
              <a:rPr sz="2400" spc="-100" dirty="0">
                <a:latin typeface="Trebuchet MS"/>
                <a:cs typeface="Trebuchet MS"/>
              </a:rPr>
              <a:t>growing</a:t>
            </a:r>
            <a:r>
              <a:rPr sz="2400" spc="-190" dirty="0">
                <a:latin typeface="Trebuchet MS"/>
                <a:cs typeface="Trebuchet MS"/>
              </a:rPr>
              <a:t> </a:t>
            </a:r>
            <a:r>
              <a:rPr sz="2400" spc="-100" dirty="0">
                <a:latin typeface="Trebuchet MS"/>
                <a:cs typeface="Trebuchet MS"/>
              </a:rPr>
              <a:t>economies</a:t>
            </a:r>
            <a:r>
              <a:rPr sz="2400" spc="-160" dirty="0">
                <a:latin typeface="Trebuchet MS"/>
                <a:cs typeface="Trebuchet MS"/>
              </a:rPr>
              <a:t> </a:t>
            </a:r>
            <a:r>
              <a:rPr sz="2400" spc="-150" dirty="0">
                <a:latin typeface="Trebuchet MS"/>
                <a:cs typeface="Trebuchet MS"/>
              </a:rPr>
              <a:t>(albeit</a:t>
            </a:r>
            <a:r>
              <a:rPr sz="2400" spc="-195" dirty="0">
                <a:latin typeface="Trebuchet MS"/>
                <a:cs typeface="Trebuchet MS"/>
              </a:rPr>
              <a:t> </a:t>
            </a:r>
            <a:r>
              <a:rPr sz="2400" spc="-114" dirty="0">
                <a:latin typeface="Trebuchet MS"/>
                <a:cs typeface="Trebuchet MS"/>
              </a:rPr>
              <a:t>from</a:t>
            </a:r>
            <a:r>
              <a:rPr sz="2400" spc="-185" dirty="0">
                <a:latin typeface="Trebuchet MS"/>
                <a:cs typeface="Trebuchet MS"/>
              </a:rPr>
              <a:t> </a:t>
            </a:r>
            <a:r>
              <a:rPr sz="2400" spc="-120" dirty="0">
                <a:latin typeface="Trebuchet MS"/>
                <a:cs typeface="Trebuchet MS"/>
              </a:rPr>
              <a:t>low-base)</a:t>
            </a:r>
            <a:r>
              <a:rPr sz="2400" spc="-200" dirty="0">
                <a:latin typeface="Trebuchet MS"/>
                <a:cs typeface="Trebuchet MS"/>
              </a:rPr>
              <a:t> </a:t>
            </a:r>
            <a:r>
              <a:rPr sz="2400" spc="-180" dirty="0">
                <a:latin typeface="Trebuchet MS"/>
                <a:cs typeface="Trebuchet MS"/>
              </a:rPr>
              <a:t>like</a:t>
            </a:r>
            <a:r>
              <a:rPr sz="2400" spc="-170" dirty="0">
                <a:latin typeface="Trebuchet MS"/>
                <a:cs typeface="Trebuchet MS"/>
              </a:rPr>
              <a:t> </a:t>
            </a:r>
            <a:r>
              <a:rPr sz="2400" spc="-100" dirty="0">
                <a:latin typeface="Trebuchet MS"/>
                <a:cs typeface="Trebuchet MS"/>
              </a:rPr>
              <a:t>Asian  economies </a:t>
            </a:r>
            <a:r>
              <a:rPr sz="2400" spc="-105" dirty="0">
                <a:latin typeface="Trebuchet MS"/>
                <a:cs typeface="Trebuchet MS"/>
              </a:rPr>
              <a:t>of </a:t>
            </a:r>
            <a:r>
              <a:rPr sz="2400" spc="-120" dirty="0">
                <a:latin typeface="Trebuchet MS"/>
                <a:cs typeface="Trebuchet MS"/>
              </a:rPr>
              <a:t>past</a:t>
            </a:r>
            <a:r>
              <a:rPr sz="2400" spc="-390" dirty="0">
                <a:latin typeface="Trebuchet MS"/>
                <a:cs typeface="Trebuchet MS"/>
              </a:rPr>
              <a:t> </a:t>
            </a:r>
            <a:r>
              <a:rPr sz="2400" spc="-140" dirty="0">
                <a:latin typeface="Trebuchet MS"/>
                <a:cs typeface="Trebuchet MS"/>
              </a:rPr>
              <a:t>decades.</a:t>
            </a:r>
            <a:endParaRPr sz="2400">
              <a:latin typeface="Trebuchet MS"/>
              <a:cs typeface="Trebuchet MS"/>
            </a:endParaRPr>
          </a:p>
        </p:txBody>
      </p:sp>
      <p:sp>
        <p:nvSpPr>
          <p:cNvPr id="6" name="object 6"/>
          <p:cNvSpPr/>
          <p:nvPr/>
        </p:nvSpPr>
        <p:spPr>
          <a:xfrm>
            <a:off x="5814821" y="1516380"/>
            <a:ext cx="6148578" cy="3704844"/>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147002" y="1727454"/>
            <a:ext cx="5390515" cy="1249045"/>
          </a:xfrm>
          <a:prstGeom prst="rect">
            <a:avLst/>
          </a:prstGeom>
        </p:spPr>
        <p:txBody>
          <a:bodyPr vert="horz" wrap="square" lIns="0" tIns="8890" rIns="0" bIns="0" rtlCol="0">
            <a:spAutoFit/>
          </a:bodyPr>
          <a:lstStyle/>
          <a:p>
            <a:pPr marL="12700" marR="5080">
              <a:lnSpc>
                <a:spcPct val="100600"/>
              </a:lnSpc>
              <a:spcBef>
                <a:spcPts val="70"/>
              </a:spcBef>
            </a:pPr>
            <a:r>
              <a:rPr sz="4000" dirty="0">
                <a:latin typeface="Carlito"/>
                <a:cs typeface="Carlito"/>
              </a:rPr>
              <a:t>About 0.5% of CERN</a:t>
            </a:r>
            <a:r>
              <a:rPr sz="4000" spc="-95" dirty="0">
                <a:latin typeface="Carlito"/>
                <a:cs typeface="Carlito"/>
              </a:rPr>
              <a:t> </a:t>
            </a:r>
            <a:r>
              <a:rPr sz="4000" spc="-20" dirty="0">
                <a:latin typeface="Carlito"/>
                <a:cs typeface="Carlito"/>
              </a:rPr>
              <a:t>users  are </a:t>
            </a:r>
            <a:r>
              <a:rPr sz="4000" spc="-10" dirty="0">
                <a:latin typeface="Carlito"/>
                <a:cs typeface="Carlito"/>
              </a:rPr>
              <a:t>African</a:t>
            </a:r>
            <a:r>
              <a:rPr sz="4000" spc="-25" dirty="0">
                <a:latin typeface="Carlito"/>
                <a:cs typeface="Carlito"/>
              </a:rPr>
              <a:t> </a:t>
            </a:r>
            <a:r>
              <a:rPr sz="4000" spc="-10" dirty="0">
                <a:latin typeface="Carlito"/>
                <a:cs typeface="Carlito"/>
              </a:rPr>
              <a:t>Nationals</a:t>
            </a:r>
            <a:endParaRPr sz="4000">
              <a:latin typeface="Carlito"/>
              <a:cs typeface="Carlito"/>
            </a:endParaRPr>
          </a:p>
        </p:txBody>
      </p:sp>
      <p:sp>
        <p:nvSpPr>
          <p:cNvPr id="8" name="object 8"/>
          <p:cNvSpPr txBox="1">
            <a:spLocks noGrp="1"/>
          </p:cNvSpPr>
          <p:nvPr>
            <p:ph type="title"/>
          </p:nvPr>
        </p:nvSpPr>
        <p:spPr>
          <a:xfrm>
            <a:off x="655002" y="390436"/>
            <a:ext cx="10441305" cy="695960"/>
          </a:xfrm>
          <a:prstGeom prst="rect">
            <a:avLst/>
          </a:prstGeom>
        </p:spPr>
        <p:txBody>
          <a:bodyPr vert="horz" wrap="square" lIns="0" tIns="12065" rIns="0" bIns="0" rtlCol="0">
            <a:spAutoFit/>
          </a:bodyPr>
          <a:lstStyle/>
          <a:p>
            <a:pPr marL="12700">
              <a:lnSpc>
                <a:spcPct val="100000"/>
              </a:lnSpc>
              <a:spcBef>
                <a:spcPts val="95"/>
              </a:spcBef>
            </a:pPr>
            <a:r>
              <a:rPr sz="4400" spc="75" dirty="0">
                <a:latin typeface="Arial"/>
                <a:cs typeface="Arial"/>
              </a:rPr>
              <a:t>Current </a:t>
            </a:r>
            <a:r>
              <a:rPr sz="4400" spc="-15" dirty="0">
                <a:latin typeface="Arial"/>
                <a:cs typeface="Arial"/>
              </a:rPr>
              <a:t>issues </a:t>
            </a:r>
            <a:r>
              <a:rPr sz="4400" spc="65" dirty="0">
                <a:latin typeface="Arial"/>
                <a:cs typeface="Arial"/>
              </a:rPr>
              <a:t>and </a:t>
            </a:r>
            <a:r>
              <a:rPr sz="4400" spc="75" dirty="0">
                <a:latin typeface="Arial"/>
                <a:cs typeface="Arial"/>
              </a:rPr>
              <a:t>the </a:t>
            </a:r>
            <a:r>
              <a:rPr sz="4400" spc="65" dirty="0">
                <a:latin typeface="Arial"/>
                <a:cs typeface="Arial"/>
              </a:rPr>
              <a:t>African</a:t>
            </a:r>
            <a:r>
              <a:rPr sz="4400" spc="-875" dirty="0">
                <a:latin typeface="Arial"/>
                <a:cs typeface="Arial"/>
              </a:rPr>
              <a:t> </a:t>
            </a:r>
            <a:r>
              <a:rPr sz="4400" spc="35" dirty="0">
                <a:latin typeface="Arial"/>
                <a:cs typeface="Arial"/>
              </a:rPr>
              <a:t>context</a:t>
            </a:r>
            <a:endParaRPr sz="4400">
              <a:latin typeface="Arial"/>
              <a:cs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640329" y="1245869"/>
            <a:ext cx="3941826" cy="50292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304800" y="1245869"/>
            <a:ext cx="1914906" cy="2033777"/>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304800" y="3865626"/>
            <a:ext cx="1914906" cy="2057400"/>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6978395" y="1339596"/>
            <a:ext cx="1914905" cy="2125979"/>
          </a:xfrm>
          <a:prstGeom prst="rect">
            <a:avLst/>
          </a:prstGeom>
          <a:blipFill>
            <a:blip r:embed="rId6" cstate="print"/>
            <a:stretch>
              <a:fillRect/>
            </a:stretch>
          </a:blipFill>
        </p:spPr>
        <p:txBody>
          <a:bodyPr wrap="square" lIns="0" tIns="0" rIns="0" bIns="0" rtlCol="0"/>
          <a:lstStyle/>
          <a:p>
            <a:endParaRPr/>
          </a:p>
        </p:txBody>
      </p:sp>
      <p:grpSp>
        <p:nvGrpSpPr>
          <p:cNvPr id="6" name="object 6"/>
          <p:cNvGrpSpPr/>
          <p:nvPr/>
        </p:nvGrpSpPr>
        <p:grpSpPr>
          <a:xfrm>
            <a:off x="5772530" y="3865626"/>
            <a:ext cx="3121025" cy="2076450"/>
            <a:chOff x="5772530" y="3865626"/>
            <a:chExt cx="3121025" cy="2076450"/>
          </a:xfrm>
        </p:grpSpPr>
        <p:sp>
          <p:nvSpPr>
            <p:cNvPr id="7" name="object 7"/>
            <p:cNvSpPr/>
            <p:nvPr/>
          </p:nvSpPr>
          <p:spPr>
            <a:xfrm>
              <a:off x="6978395" y="3865626"/>
              <a:ext cx="1914905" cy="2076450"/>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5884976" y="5070729"/>
              <a:ext cx="1106805" cy="201930"/>
            </a:xfrm>
            <a:custGeom>
              <a:avLst/>
              <a:gdLst/>
              <a:ahLst/>
              <a:cxnLst/>
              <a:rect l="l" t="t" r="r" b="b"/>
              <a:pathLst>
                <a:path w="1106804" h="201929">
                  <a:moveTo>
                    <a:pt x="1106754" y="0"/>
                  </a:moveTo>
                  <a:lnTo>
                    <a:pt x="0" y="201752"/>
                  </a:lnTo>
                </a:path>
              </a:pathLst>
            </a:custGeom>
            <a:ln w="12700">
              <a:solidFill>
                <a:srgbClr val="FF0000"/>
              </a:solidFill>
            </a:ln>
          </p:spPr>
          <p:txBody>
            <a:bodyPr wrap="square" lIns="0" tIns="0" rIns="0" bIns="0" rtlCol="0"/>
            <a:lstStyle/>
            <a:p>
              <a:endParaRPr/>
            </a:p>
          </p:txBody>
        </p:sp>
        <p:sp>
          <p:nvSpPr>
            <p:cNvPr id="9" name="object 9"/>
            <p:cNvSpPr/>
            <p:nvPr/>
          </p:nvSpPr>
          <p:spPr>
            <a:xfrm>
              <a:off x="5772530" y="5207723"/>
              <a:ext cx="136525" cy="125095"/>
            </a:xfrm>
            <a:custGeom>
              <a:avLst/>
              <a:gdLst/>
              <a:ahLst/>
              <a:cxnLst/>
              <a:rect l="l" t="t" r="r" b="b"/>
              <a:pathLst>
                <a:path w="136525" h="125095">
                  <a:moveTo>
                    <a:pt x="113550" y="0"/>
                  </a:moveTo>
                  <a:lnTo>
                    <a:pt x="0" y="85255"/>
                  </a:lnTo>
                  <a:lnTo>
                    <a:pt x="136334" y="124942"/>
                  </a:lnTo>
                  <a:lnTo>
                    <a:pt x="113550" y="0"/>
                  </a:lnTo>
                  <a:close/>
                </a:path>
              </a:pathLst>
            </a:custGeom>
            <a:solidFill>
              <a:srgbClr val="FF0000"/>
            </a:solidFill>
          </p:spPr>
          <p:txBody>
            <a:bodyPr wrap="square" lIns="0" tIns="0" rIns="0" bIns="0" rtlCol="0"/>
            <a:lstStyle/>
            <a:p>
              <a:endParaRPr/>
            </a:p>
          </p:txBody>
        </p:sp>
      </p:grpSp>
      <p:sp>
        <p:nvSpPr>
          <p:cNvPr id="10" name="object 10"/>
          <p:cNvSpPr txBox="1"/>
          <p:nvPr/>
        </p:nvSpPr>
        <p:spPr>
          <a:xfrm>
            <a:off x="2743580" y="1462658"/>
            <a:ext cx="3839210" cy="582295"/>
          </a:xfrm>
          <a:prstGeom prst="rect">
            <a:avLst/>
          </a:prstGeom>
          <a:solidFill>
            <a:srgbClr val="000000"/>
          </a:solidFill>
        </p:spPr>
        <p:txBody>
          <a:bodyPr vert="horz" wrap="square" lIns="0" tIns="99060" rIns="0" bIns="0" rtlCol="0">
            <a:spAutoFit/>
          </a:bodyPr>
          <a:lstStyle/>
          <a:p>
            <a:pPr marL="248285">
              <a:lnSpc>
                <a:spcPct val="100000"/>
              </a:lnSpc>
              <a:spcBef>
                <a:spcPts val="780"/>
              </a:spcBef>
            </a:pPr>
            <a:r>
              <a:rPr sz="2400" spc="-30" dirty="0">
                <a:solidFill>
                  <a:srgbClr val="FFFFFF"/>
                </a:solidFill>
                <a:latin typeface="Arial"/>
                <a:cs typeface="Arial"/>
              </a:rPr>
              <a:t>MeerKAT </a:t>
            </a:r>
            <a:r>
              <a:rPr sz="2400" spc="-5" dirty="0">
                <a:solidFill>
                  <a:srgbClr val="FFFFFF"/>
                </a:solidFill>
                <a:latin typeface="Arial"/>
                <a:cs typeface="Arial"/>
              </a:rPr>
              <a:t>AR1 First</a:t>
            </a:r>
            <a:r>
              <a:rPr sz="2400" spc="-175" dirty="0">
                <a:solidFill>
                  <a:srgbClr val="FFFFFF"/>
                </a:solidFill>
                <a:latin typeface="Arial"/>
                <a:cs typeface="Arial"/>
              </a:rPr>
              <a:t> </a:t>
            </a:r>
            <a:r>
              <a:rPr sz="2400" spc="-5" dirty="0">
                <a:solidFill>
                  <a:srgbClr val="FFFFFF"/>
                </a:solidFill>
                <a:latin typeface="Arial"/>
                <a:cs typeface="Arial"/>
              </a:rPr>
              <a:t>Light</a:t>
            </a:r>
            <a:endParaRPr sz="2400">
              <a:latin typeface="Arial"/>
              <a:cs typeface="Arial"/>
            </a:endParaRPr>
          </a:p>
        </p:txBody>
      </p:sp>
      <p:grpSp>
        <p:nvGrpSpPr>
          <p:cNvPr id="11" name="object 11"/>
          <p:cNvGrpSpPr/>
          <p:nvPr/>
        </p:nvGrpSpPr>
        <p:grpSpPr>
          <a:xfrm>
            <a:off x="2213736" y="2397379"/>
            <a:ext cx="2399030" cy="622300"/>
            <a:chOff x="2213736" y="2397379"/>
            <a:chExt cx="2399030" cy="622300"/>
          </a:xfrm>
        </p:grpSpPr>
        <p:sp>
          <p:nvSpPr>
            <p:cNvPr id="12" name="object 12"/>
            <p:cNvSpPr/>
            <p:nvPr/>
          </p:nvSpPr>
          <p:spPr>
            <a:xfrm>
              <a:off x="2220086" y="2403729"/>
              <a:ext cx="2281555" cy="557530"/>
            </a:xfrm>
            <a:custGeom>
              <a:avLst/>
              <a:gdLst/>
              <a:ahLst/>
              <a:cxnLst/>
              <a:rect l="l" t="t" r="r" b="b"/>
              <a:pathLst>
                <a:path w="2281554" h="557530">
                  <a:moveTo>
                    <a:pt x="0" y="0"/>
                  </a:moveTo>
                  <a:lnTo>
                    <a:pt x="2281326" y="557085"/>
                  </a:lnTo>
                </a:path>
              </a:pathLst>
            </a:custGeom>
            <a:ln w="12700">
              <a:solidFill>
                <a:srgbClr val="FF0000"/>
              </a:solidFill>
            </a:ln>
          </p:spPr>
          <p:txBody>
            <a:bodyPr wrap="square" lIns="0" tIns="0" rIns="0" bIns="0" rtlCol="0"/>
            <a:lstStyle/>
            <a:p>
              <a:endParaRPr/>
            </a:p>
          </p:txBody>
        </p:sp>
        <p:sp>
          <p:nvSpPr>
            <p:cNvPr id="13" name="object 13"/>
            <p:cNvSpPr/>
            <p:nvPr/>
          </p:nvSpPr>
          <p:spPr>
            <a:xfrm>
              <a:off x="4474006" y="2896108"/>
              <a:ext cx="139065" cy="123825"/>
            </a:xfrm>
            <a:custGeom>
              <a:avLst/>
              <a:gdLst/>
              <a:ahLst/>
              <a:cxnLst/>
              <a:rect l="l" t="t" r="r" b="b"/>
              <a:pathLst>
                <a:path w="139064" h="123825">
                  <a:moveTo>
                    <a:pt x="30137" y="0"/>
                  </a:moveTo>
                  <a:lnTo>
                    <a:pt x="0" y="123367"/>
                  </a:lnTo>
                  <a:lnTo>
                    <a:pt x="138442" y="91821"/>
                  </a:lnTo>
                  <a:lnTo>
                    <a:pt x="30137" y="0"/>
                  </a:lnTo>
                  <a:close/>
                </a:path>
              </a:pathLst>
            </a:custGeom>
            <a:solidFill>
              <a:srgbClr val="FF0000"/>
            </a:solidFill>
          </p:spPr>
          <p:txBody>
            <a:bodyPr wrap="square" lIns="0" tIns="0" rIns="0" bIns="0" rtlCol="0"/>
            <a:lstStyle/>
            <a:p>
              <a:endParaRPr/>
            </a:p>
          </p:txBody>
        </p:sp>
      </p:grpSp>
      <p:grpSp>
        <p:nvGrpSpPr>
          <p:cNvPr id="14" name="object 14"/>
          <p:cNvGrpSpPr/>
          <p:nvPr/>
        </p:nvGrpSpPr>
        <p:grpSpPr>
          <a:xfrm>
            <a:off x="6172568" y="2627502"/>
            <a:ext cx="826135" cy="652780"/>
            <a:chOff x="6172568" y="2627502"/>
            <a:chExt cx="826135" cy="652780"/>
          </a:xfrm>
        </p:grpSpPr>
        <p:sp>
          <p:nvSpPr>
            <p:cNvPr id="15" name="object 15"/>
            <p:cNvSpPr/>
            <p:nvPr/>
          </p:nvSpPr>
          <p:spPr>
            <a:xfrm>
              <a:off x="6262319" y="2633852"/>
              <a:ext cx="729615" cy="575945"/>
            </a:xfrm>
            <a:custGeom>
              <a:avLst/>
              <a:gdLst/>
              <a:ahLst/>
              <a:cxnLst/>
              <a:rect l="l" t="t" r="r" b="b"/>
              <a:pathLst>
                <a:path w="729615" h="575944">
                  <a:moveTo>
                    <a:pt x="729411" y="0"/>
                  </a:moveTo>
                  <a:lnTo>
                    <a:pt x="0" y="575322"/>
                  </a:lnTo>
                </a:path>
              </a:pathLst>
            </a:custGeom>
            <a:ln w="12700">
              <a:solidFill>
                <a:srgbClr val="FF0000"/>
              </a:solidFill>
            </a:ln>
          </p:spPr>
          <p:txBody>
            <a:bodyPr wrap="square" lIns="0" tIns="0" rIns="0" bIns="0" rtlCol="0"/>
            <a:lstStyle/>
            <a:p>
              <a:endParaRPr/>
            </a:p>
          </p:txBody>
        </p:sp>
        <p:sp>
          <p:nvSpPr>
            <p:cNvPr id="16" name="object 16"/>
            <p:cNvSpPr/>
            <p:nvPr/>
          </p:nvSpPr>
          <p:spPr>
            <a:xfrm>
              <a:off x="6172568" y="3151454"/>
              <a:ext cx="139065" cy="128905"/>
            </a:xfrm>
            <a:custGeom>
              <a:avLst/>
              <a:gdLst/>
              <a:ahLst/>
              <a:cxnLst/>
              <a:rect l="l" t="t" r="r" b="b"/>
              <a:pathLst>
                <a:path w="139064" h="128904">
                  <a:moveTo>
                    <a:pt x="60388" y="0"/>
                  </a:moveTo>
                  <a:lnTo>
                    <a:pt x="0" y="128511"/>
                  </a:lnTo>
                  <a:lnTo>
                    <a:pt x="139039" y="99707"/>
                  </a:lnTo>
                  <a:lnTo>
                    <a:pt x="60388" y="0"/>
                  </a:lnTo>
                  <a:close/>
                </a:path>
              </a:pathLst>
            </a:custGeom>
            <a:solidFill>
              <a:srgbClr val="FF0000"/>
            </a:solidFill>
          </p:spPr>
          <p:txBody>
            <a:bodyPr wrap="square" lIns="0" tIns="0" rIns="0" bIns="0" rtlCol="0"/>
            <a:lstStyle/>
            <a:p>
              <a:endParaRPr/>
            </a:p>
          </p:txBody>
        </p:sp>
      </p:grpSp>
      <p:grpSp>
        <p:nvGrpSpPr>
          <p:cNvPr id="17" name="object 17"/>
          <p:cNvGrpSpPr/>
          <p:nvPr/>
        </p:nvGrpSpPr>
        <p:grpSpPr>
          <a:xfrm>
            <a:off x="2232786" y="4570945"/>
            <a:ext cx="2082800" cy="427355"/>
            <a:chOff x="2232786" y="4570945"/>
            <a:chExt cx="2082800" cy="427355"/>
          </a:xfrm>
        </p:grpSpPr>
        <p:sp>
          <p:nvSpPr>
            <p:cNvPr id="18" name="object 18"/>
            <p:cNvSpPr/>
            <p:nvPr/>
          </p:nvSpPr>
          <p:spPr>
            <a:xfrm>
              <a:off x="2239136" y="4631105"/>
              <a:ext cx="1964055" cy="360680"/>
            </a:xfrm>
            <a:custGeom>
              <a:avLst/>
              <a:gdLst/>
              <a:ahLst/>
              <a:cxnLst/>
              <a:rect l="l" t="t" r="r" b="b"/>
              <a:pathLst>
                <a:path w="1964054" h="360679">
                  <a:moveTo>
                    <a:pt x="0" y="360375"/>
                  </a:moveTo>
                  <a:lnTo>
                    <a:pt x="1964029" y="0"/>
                  </a:lnTo>
                </a:path>
              </a:pathLst>
            </a:custGeom>
            <a:ln w="12700">
              <a:solidFill>
                <a:srgbClr val="FF0000"/>
              </a:solidFill>
            </a:ln>
          </p:spPr>
          <p:txBody>
            <a:bodyPr wrap="square" lIns="0" tIns="0" rIns="0" bIns="0" rtlCol="0"/>
            <a:lstStyle/>
            <a:p>
              <a:endParaRPr/>
            </a:p>
          </p:txBody>
        </p:sp>
        <p:sp>
          <p:nvSpPr>
            <p:cNvPr id="19" name="object 19"/>
            <p:cNvSpPr/>
            <p:nvPr/>
          </p:nvSpPr>
          <p:spPr>
            <a:xfrm>
              <a:off x="4179214" y="4570945"/>
              <a:ext cx="136525" cy="125095"/>
            </a:xfrm>
            <a:custGeom>
              <a:avLst/>
              <a:gdLst/>
              <a:ahLst/>
              <a:cxnLst/>
              <a:rect l="l" t="t" r="r" b="b"/>
              <a:pathLst>
                <a:path w="136525" h="125095">
                  <a:moveTo>
                    <a:pt x="0" y="0"/>
                  </a:moveTo>
                  <a:lnTo>
                    <a:pt x="22923" y="124917"/>
                  </a:lnTo>
                  <a:lnTo>
                    <a:pt x="136372" y="39535"/>
                  </a:lnTo>
                  <a:lnTo>
                    <a:pt x="0" y="0"/>
                  </a:lnTo>
                  <a:close/>
                </a:path>
              </a:pathLst>
            </a:custGeom>
            <a:solidFill>
              <a:srgbClr val="FF0000"/>
            </a:solidFill>
          </p:spPr>
          <p:txBody>
            <a:bodyPr wrap="square" lIns="0" tIns="0" rIns="0" bIns="0" rtlCol="0"/>
            <a:lstStyle/>
            <a:p>
              <a:endParaRPr/>
            </a:p>
          </p:txBody>
        </p:sp>
      </p:grpSp>
      <p:sp>
        <p:nvSpPr>
          <p:cNvPr id="20" name="object 20"/>
          <p:cNvSpPr txBox="1"/>
          <p:nvPr/>
        </p:nvSpPr>
        <p:spPr>
          <a:xfrm>
            <a:off x="7057402" y="3524122"/>
            <a:ext cx="175450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a:cs typeface="Arial"/>
              </a:rPr>
              <a:t>FR1 radio</a:t>
            </a:r>
            <a:r>
              <a:rPr sz="1800" spc="-45" dirty="0">
                <a:latin typeface="Arial"/>
                <a:cs typeface="Arial"/>
              </a:rPr>
              <a:t> </a:t>
            </a:r>
            <a:r>
              <a:rPr sz="1800" spc="-5" dirty="0">
                <a:latin typeface="Arial"/>
                <a:cs typeface="Arial"/>
              </a:rPr>
              <a:t>galaxy</a:t>
            </a:r>
            <a:endParaRPr sz="1800">
              <a:latin typeface="Arial"/>
              <a:cs typeface="Arial"/>
            </a:endParaRPr>
          </a:p>
        </p:txBody>
      </p:sp>
      <p:sp>
        <p:nvSpPr>
          <p:cNvPr id="21" name="object 21"/>
          <p:cNvSpPr txBox="1"/>
          <p:nvPr/>
        </p:nvSpPr>
        <p:spPr>
          <a:xfrm>
            <a:off x="383654" y="3338499"/>
            <a:ext cx="212280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a:cs typeface="Arial"/>
              </a:rPr>
              <a:t>? Interesting</a:t>
            </a:r>
            <a:r>
              <a:rPr sz="1800" spc="-35" dirty="0">
                <a:latin typeface="Arial"/>
                <a:cs typeface="Arial"/>
              </a:rPr>
              <a:t> </a:t>
            </a:r>
            <a:r>
              <a:rPr sz="1800" spc="-5" dirty="0">
                <a:latin typeface="Arial"/>
                <a:cs typeface="Arial"/>
              </a:rPr>
              <a:t>quarted</a:t>
            </a:r>
            <a:endParaRPr sz="1800">
              <a:latin typeface="Arial"/>
              <a:cs typeface="Arial"/>
            </a:endParaRPr>
          </a:p>
        </p:txBody>
      </p:sp>
      <p:sp>
        <p:nvSpPr>
          <p:cNvPr id="22" name="object 22"/>
          <p:cNvSpPr/>
          <p:nvPr/>
        </p:nvSpPr>
        <p:spPr>
          <a:xfrm>
            <a:off x="304800" y="6389370"/>
            <a:ext cx="10697210" cy="370840"/>
          </a:xfrm>
          <a:custGeom>
            <a:avLst/>
            <a:gdLst/>
            <a:ahLst/>
            <a:cxnLst/>
            <a:rect l="l" t="t" r="r" b="b"/>
            <a:pathLst>
              <a:path w="10697210" h="370840">
                <a:moveTo>
                  <a:pt x="10696956" y="0"/>
                </a:moveTo>
                <a:lnTo>
                  <a:pt x="0" y="0"/>
                </a:lnTo>
                <a:lnTo>
                  <a:pt x="0" y="370331"/>
                </a:lnTo>
                <a:lnTo>
                  <a:pt x="10696956" y="370331"/>
                </a:lnTo>
                <a:lnTo>
                  <a:pt x="10696956" y="0"/>
                </a:lnTo>
                <a:close/>
              </a:path>
            </a:pathLst>
          </a:custGeom>
          <a:solidFill>
            <a:srgbClr val="FFFF00"/>
          </a:solidFill>
        </p:spPr>
        <p:txBody>
          <a:bodyPr wrap="square" lIns="0" tIns="0" rIns="0" bIns="0" rtlCol="0"/>
          <a:lstStyle/>
          <a:p>
            <a:endParaRPr/>
          </a:p>
        </p:txBody>
      </p:sp>
      <p:sp>
        <p:nvSpPr>
          <p:cNvPr id="23" name="object 23"/>
          <p:cNvSpPr txBox="1"/>
          <p:nvPr/>
        </p:nvSpPr>
        <p:spPr>
          <a:xfrm>
            <a:off x="383540" y="5973559"/>
            <a:ext cx="9361805" cy="742950"/>
          </a:xfrm>
          <a:prstGeom prst="rect">
            <a:avLst/>
          </a:prstGeom>
        </p:spPr>
        <p:txBody>
          <a:bodyPr vert="horz" wrap="square" lIns="0" tIns="97155" rIns="0" bIns="0" rtlCol="0">
            <a:spAutoFit/>
          </a:bodyPr>
          <a:lstStyle/>
          <a:p>
            <a:pPr marL="140970">
              <a:lnSpc>
                <a:spcPct val="100000"/>
              </a:lnSpc>
              <a:spcBef>
                <a:spcPts val="765"/>
              </a:spcBef>
              <a:tabLst>
                <a:tab pos="6823075" algn="l"/>
              </a:tabLst>
            </a:pPr>
            <a:r>
              <a:rPr sz="2700" spc="-7" baseline="3086" dirty="0">
                <a:latin typeface="Arial"/>
                <a:cs typeface="Arial"/>
              </a:rPr>
              <a:t>Star</a:t>
            </a:r>
            <a:r>
              <a:rPr sz="2700" spc="15" baseline="3086" dirty="0">
                <a:latin typeface="Arial"/>
                <a:cs typeface="Arial"/>
              </a:rPr>
              <a:t> </a:t>
            </a:r>
            <a:r>
              <a:rPr sz="2700" spc="-7" baseline="3086" dirty="0">
                <a:latin typeface="Arial"/>
                <a:cs typeface="Arial"/>
              </a:rPr>
              <a:t>forming</a:t>
            </a:r>
            <a:r>
              <a:rPr sz="2700" spc="22" baseline="3086" dirty="0">
                <a:latin typeface="Arial"/>
                <a:cs typeface="Arial"/>
              </a:rPr>
              <a:t> </a:t>
            </a:r>
            <a:r>
              <a:rPr sz="2700" spc="-7" baseline="3086" dirty="0">
                <a:latin typeface="Arial"/>
                <a:cs typeface="Arial"/>
              </a:rPr>
              <a:t>galaxy	</a:t>
            </a:r>
            <a:r>
              <a:rPr sz="1800" spc="-5" dirty="0">
                <a:latin typeface="Arial"/>
                <a:cs typeface="Arial"/>
              </a:rPr>
              <a:t>FR2 radio</a:t>
            </a:r>
            <a:r>
              <a:rPr sz="1800" spc="-15" dirty="0">
                <a:latin typeface="Arial"/>
                <a:cs typeface="Arial"/>
              </a:rPr>
              <a:t> </a:t>
            </a:r>
            <a:r>
              <a:rPr sz="1800" spc="-5" dirty="0">
                <a:latin typeface="Arial"/>
                <a:cs typeface="Arial"/>
              </a:rPr>
              <a:t>galaxy</a:t>
            </a:r>
            <a:endParaRPr sz="1800">
              <a:latin typeface="Arial"/>
              <a:cs typeface="Arial"/>
            </a:endParaRPr>
          </a:p>
          <a:p>
            <a:pPr marL="12700">
              <a:lnSpc>
                <a:spcPct val="100000"/>
              </a:lnSpc>
              <a:spcBef>
                <a:spcPts val="660"/>
              </a:spcBef>
            </a:pPr>
            <a:r>
              <a:rPr sz="1800" i="1" spc="-5" dirty="0">
                <a:latin typeface="Arial"/>
                <a:cs typeface="Arial"/>
              </a:rPr>
              <a:t>More than 1300 individual objects – galaxies in the distant universe – are seen in this</a:t>
            </a:r>
            <a:r>
              <a:rPr sz="1800" i="1" spc="190" dirty="0">
                <a:latin typeface="Arial"/>
                <a:cs typeface="Arial"/>
              </a:rPr>
              <a:t> </a:t>
            </a:r>
            <a:r>
              <a:rPr sz="1800" i="1" spc="-5" dirty="0">
                <a:latin typeface="Arial"/>
                <a:cs typeface="Arial"/>
              </a:rPr>
              <a:t>image.</a:t>
            </a:r>
            <a:endParaRPr sz="1800">
              <a:latin typeface="Arial"/>
              <a:cs typeface="Arial"/>
            </a:endParaRPr>
          </a:p>
        </p:txBody>
      </p:sp>
      <p:sp>
        <p:nvSpPr>
          <p:cNvPr id="24" name="object 24"/>
          <p:cNvSpPr/>
          <p:nvPr/>
        </p:nvSpPr>
        <p:spPr>
          <a:xfrm>
            <a:off x="9318497" y="0"/>
            <a:ext cx="2873502" cy="901446"/>
          </a:xfrm>
          <a:prstGeom prst="rect">
            <a:avLst/>
          </a:prstGeom>
          <a:blipFill>
            <a:blip r:embed="rId8" cstate="print"/>
            <a:stretch>
              <a:fillRect/>
            </a:stretch>
          </a:blipFill>
        </p:spPr>
        <p:txBody>
          <a:bodyPr wrap="square" lIns="0" tIns="0" rIns="0" bIns="0" rtlCol="0"/>
          <a:lstStyle/>
          <a:p>
            <a:endParaRPr/>
          </a:p>
        </p:txBody>
      </p:sp>
      <p:sp>
        <p:nvSpPr>
          <p:cNvPr id="25" name="object 25"/>
          <p:cNvSpPr txBox="1">
            <a:spLocks noGrp="1"/>
          </p:cNvSpPr>
          <p:nvPr>
            <p:ph type="title"/>
          </p:nvPr>
        </p:nvSpPr>
        <p:spPr>
          <a:xfrm>
            <a:off x="405765" y="188848"/>
            <a:ext cx="362902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a:cs typeface="Arial"/>
              </a:rPr>
              <a:t>Monday 18 July 2016, Cape</a:t>
            </a:r>
            <a:r>
              <a:rPr sz="1800" spc="-10" dirty="0">
                <a:latin typeface="Arial"/>
                <a:cs typeface="Arial"/>
              </a:rPr>
              <a:t> </a:t>
            </a:r>
            <a:r>
              <a:rPr sz="1800" spc="-40" dirty="0">
                <a:latin typeface="Arial"/>
                <a:cs typeface="Arial"/>
              </a:rPr>
              <a:t>Town</a:t>
            </a:r>
            <a:endParaRPr sz="1800">
              <a:latin typeface="Arial"/>
              <a:cs typeface="Arial"/>
            </a:endParaRPr>
          </a:p>
        </p:txBody>
      </p:sp>
      <p:sp>
        <p:nvSpPr>
          <p:cNvPr id="26" name="object 26"/>
          <p:cNvSpPr txBox="1"/>
          <p:nvPr/>
        </p:nvSpPr>
        <p:spPr>
          <a:xfrm>
            <a:off x="9122740" y="3708374"/>
            <a:ext cx="2469515" cy="299720"/>
          </a:xfrm>
          <a:prstGeom prst="rect">
            <a:avLst/>
          </a:prstGeom>
        </p:spPr>
        <p:txBody>
          <a:bodyPr vert="horz" wrap="square" lIns="0" tIns="12700" rIns="0" bIns="0" rtlCol="0">
            <a:spAutoFit/>
          </a:bodyPr>
          <a:lstStyle/>
          <a:p>
            <a:pPr marL="12700">
              <a:lnSpc>
                <a:spcPct val="100000"/>
              </a:lnSpc>
              <a:spcBef>
                <a:spcPts val="100"/>
              </a:spcBef>
            </a:pPr>
            <a:r>
              <a:rPr sz="1800" b="1" i="1" spc="-5" dirty="0">
                <a:latin typeface="Arial"/>
                <a:cs typeface="Arial"/>
              </a:rPr>
              <a:t>Ex Africa Semper</a:t>
            </a:r>
            <a:r>
              <a:rPr sz="1800" b="1" i="1" spc="-110" dirty="0">
                <a:latin typeface="Arial"/>
                <a:cs typeface="Arial"/>
              </a:rPr>
              <a:t> </a:t>
            </a:r>
            <a:r>
              <a:rPr sz="1800" b="1" i="1" spc="-5" dirty="0">
                <a:latin typeface="Arial"/>
                <a:cs typeface="Arial"/>
              </a:rPr>
              <a:t>Novi</a:t>
            </a:r>
            <a:endParaRPr sz="1800">
              <a:latin typeface="Arial"/>
              <a:cs typeface="Arial"/>
            </a:endParaRPr>
          </a:p>
        </p:txBody>
      </p:sp>
      <p:sp>
        <p:nvSpPr>
          <p:cNvPr id="27" name="object 27"/>
          <p:cNvSpPr/>
          <p:nvPr/>
        </p:nvSpPr>
        <p:spPr>
          <a:xfrm>
            <a:off x="9501378" y="4053078"/>
            <a:ext cx="2035289" cy="2035301"/>
          </a:xfrm>
          <a:prstGeom prst="rect">
            <a:avLst/>
          </a:prstGeom>
          <a:blipFill>
            <a:blip r:embed="rId9" cstate="print"/>
            <a:stretch>
              <a:fillRect/>
            </a:stretch>
          </a:blipFill>
        </p:spPr>
        <p:txBody>
          <a:bodyPr wrap="square" lIns="0" tIns="0" rIns="0" bIns="0" rtlCol="0"/>
          <a:lstStyle/>
          <a:p>
            <a:endParaRPr/>
          </a:p>
        </p:txBody>
      </p:sp>
      <p:sp>
        <p:nvSpPr>
          <p:cNvPr id="28" name="object 28"/>
          <p:cNvSpPr/>
          <p:nvPr/>
        </p:nvSpPr>
        <p:spPr>
          <a:xfrm>
            <a:off x="9044178" y="1160525"/>
            <a:ext cx="2206752" cy="2305037"/>
          </a:xfrm>
          <a:prstGeom prst="rect">
            <a:avLst/>
          </a:prstGeom>
          <a:blipFill>
            <a:blip r:embed="rId10" cstate="print"/>
            <a:stretch>
              <a:fillRect/>
            </a:stretch>
          </a:blipFill>
        </p:spPr>
        <p:txBody>
          <a:bodyPr wrap="square" lIns="0" tIns="0" rIns="0" bIns="0" rtlCol="0"/>
          <a:lstStyle/>
          <a:p>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272795"/>
            <a:ext cx="11250930" cy="4051935"/>
            <a:chOff x="0" y="272795"/>
            <a:chExt cx="11250930" cy="4051935"/>
          </a:xfrm>
        </p:grpSpPr>
        <p:sp>
          <p:nvSpPr>
            <p:cNvPr id="3" name="object 3"/>
            <p:cNvSpPr/>
            <p:nvPr/>
          </p:nvSpPr>
          <p:spPr>
            <a:xfrm>
              <a:off x="5154929" y="272795"/>
              <a:ext cx="6095987" cy="298474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272808"/>
              <a:ext cx="5154930" cy="4051935"/>
            </a:xfrm>
            <a:custGeom>
              <a:avLst/>
              <a:gdLst/>
              <a:ahLst/>
              <a:cxnLst/>
              <a:rect l="l" t="t" r="r" b="b"/>
              <a:pathLst>
                <a:path w="5154930" h="4051935">
                  <a:moveTo>
                    <a:pt x="5154930" y="0"/>
                  </a:moveTo>
                  <a:lnTo>
                    <a:pt x="0" y="0"/>
                  </a:lnTo>
                  <a:lnTo>
                    <a:pt x="0" y="4051541"/>
                  </a:lnTo>
                  <a:lnTo>
                    <a:pt x="5154930" y="4051541"/>
                  </a:lnTo>
                  <a:lnTo>
                    <a:pt x="5154930" y="0"/>
                  </a:lnTo>
                  <a:close/>
                </a:path>
              </a:pathLst>
            </a:custGeom>
            <a:solidFill>
              <a:srgbClr val="FFFF00"/>
            </a:solidFill>
          </p:spPr>
          <p:txBody>
            <a:bodyPr wrap="square" lIns="0" tIns="0" rIns="0" bIns="0" rtlCol="0"/>
            <a:lstStyle/>
            <a:p>
              <a:endParaRPr/>
            </a:p>
          </p:txBody>
        </p:sp>
      </p:grpSp>
      <p:sp>
        <p:nvSpPr>
          <p:cNvPr id="5" name="object 5"/>
          <p:cNvSpPr txBox="1"/>
          <p:nvPr/>
        </p:nvSpPr>
        <p:spPr>
          <a:xfrm>
            <a:off x="78739" y="249682"/>
            <a:ext cx="4855845" cy="4012565"/>
          </a:xfrm>
          <a:prstGeom prst="rect">
            <a:avLst/>
          </a:prstGeom>
        </p:spPr>
        <p:txBody>
          <a:bodyPr vert="horz" wrap="square" lIns="0" tIns="53975" rIns="0" bIns="0" rtlCol="0">
            <a:spAutoFit/>
          </a:bodyPr>
          <a:lstStyle/>
          <a:p>
            <a:pPr marL="12700" marR="5080">
              <a:lnSpc>
                <a:spcPts val="2590"/>
              </a:lnSpc>
              <a:spcBef>
                <a:spcPts val="425"/>
              </a:spcBef>
            </a:pPr>
            <a:r>
              <a:rPr sz="2400" spc="-15" dirty="0">
                <a:latin typeface="Carlito"/>
                <a:cs typeface="Carlito"/>
              </a:rPr>
              <a:t>“</a:t>
            </a:r>
            <a:r>
              <a:rPr sz="2400" spc="-15" dirty="0">
                <a:solidFill>
                  <a:srgbClr val="FF0000"/>
                </a:solidFill>
                <a:latin typeface="Carlito"/>
                <a:cs typeface="Carlito"/>
              </a:rPr>
              <a:t>First </a:t>
            </a:r>
            <a:r>
              <a:rPr sz="2400" spc="-10" dirty="0">
                <a:solidFill>
                  <a:srgbClr val="FF0000"/>
                </a:solidFill>
                <a:latin typeface="Carlito"/>
                <a:cs typeface="Carlito"/>
              </a:rPr>
              <a:t>Light </a:t>
            </a:r>
            <a:r>
              <a:rPr sz="2400" dirty="0">
                <a:solidFill>
                  <a:srgbClr val="FF0000"/>
                </a:solidFill>
                <a:latin typeface="Carlito"/>
                <a:cs typeface="Carlito"/>
              </a:rPr>
              <a:t>is a </a:t>
            </a:r>
            <a:r>
              <a:rPr sz="2400" spc="-10" dirty="0">
                <a:solidFill>
                  <a:srgbClr val="FF0000"/>
                </a:solidFill>
                <a:latin typeface="Carlito"/>
                <a:cs typeface="Carlito"/>
              </a:rPr>
              <a:t>significant achievement  </a:t>
            </a:r>
            <a:r>
              <a:rPr sz="2400" dirty="0">
                <a:solidFill>
                  <a:srgbClr val="FF0000"/>
                </a:solidFill>
                <a:latin typeface="Carlito"/>
                <a:cs typeface="Carlito"/>
              </a:rPr>
              <a:t>in the </a:t>
            </a:r>
            <a:r>
              <a:rPr sz="2400" spc="-10" dirty="0">
                <a:solidFill>
                  <a:srgbClr val="FF0000"/>
                </a:solidFill>
                <a:latin typeface="Carlito"/>
                <a:cs typeface="Carlito"/>
              </a:rPr>
              <a:t>lifetime </a:t>
            </a:r>
            <a:r>
              <a:rPr sz="2400" spc="-5" dirty="0">
                <a:solidFill>
                  <a:srgbClr val="FF0000"/>
                </a:solidFill>
                <a:latin typeface="Carlito"/>
                <a:cs typeface="Carlito"/>
              </a:rPr>
              <a:t>of </a:t>
            </a:r>
            <a:r>
              <a:rPr sz="2400" dirty="0">
                <a:solidFill>
                  <a:srgbClr val="FF0000"/>
                </a:solidFill>
                <a:latin typeface="Carlito"/>
                <a:cs typeface="Carlito"/>
              </a:rPr>
              <a:t>a </a:t>
            </a:r>
            <a:r>
              <a:rPr sz="2400" spc="-10" dirty="0">
                <a:solidFill>
                  <a:srgbClr val="FF0000"/>
                </a:solidFill>
                <a:latin typeface="Carlito"/>
                <a:cs typeface="Carlito"/>
              </a:rPr>
              <a:t>project </a:t>
            </a:r>
            <a:r>
              <a:rPr sz="2400" spc="-5" dirty="0">
                <a:solidFill>
                  <a:srgbClr val="FF0000"/>
                </a:solidFill>
                <a:latin typeface="Carlito"/>
                <a:cs typeface="Carlito"/>
              </a:rPr>
              <a:t>and </a:t>
            </a:r>
            <a:r>
              <a:rPr sz="2400" spc="-15" dirty="0">
                <a:solidFill>
                  <a:srgbClr val="FF0000"/>
                </a:solidFill>
                <a:latin typeface="Carlito"/>
                <a:cs typeface="Carlito"/>
              </a:rPr>
              <a:t>we  congratulate </a:t>
            </a:r>
            <a:r>
              <a:rPr sz="2400" spc="-5" dirty="0">
                <a:solidFill>
                  <a:srgbClr val="FF0000"/>
                </a:solidFill>
                <a:latin typeface="Carlito"/>
                <a:cs typeface="Carlito"/>
              </a:rPr>
              <a:t>our South African  colleagues on </a:t>
            </a:r>
            <a:r>
              <a:rPr sz="2400" dirty="0">
                <a:solidFill>
                  <a:srgbClr val="FF0000"/>
                </a:solidFill>
                <a:latin typeface="Carlito"/>
                <a:cs typeface="Carlito"/>
              </a:rPr>
              <a:t>this </a:t>
            </a:r>
            <a:r>
              <a:rPr sz="2400" spc="-20" dirty="0">
                <a:solidFill>
                  <a:srgbClr val="FF0000"/>
                </a:solidFill>
                <a:latin typeface="Carlito"/>
                <a:cs typeface="Carlito"/>
              </a:rPr>
              <a:t>fantastic </a:t>
            </a:r>
            <a:r>
              <a:rPr sz="2400" spc="-5" dirty="0">
                <a:solidFill>
                  <a:srgbClr val="FF0000"/>
                </a:solidFill>
                <a:latin typeface="Carlito"/>
                <a:cs typeface="Carlito"/>
              </a:rPr>
              <a:t>preliminary  </a:t>
            </a:r>
            <a:r>
              <a:rPr sz="2400" spc="5" dirty="0">
                <a:solidFill>
                  <a:srgbClr val="FF0000"/>
                </a:solidFill>
                <a:latin typeface="Carlito"/>
                <a:cs typeface="Carlito"/>
              </a:rPr>
              <a:t>result</a:t>
            </a:r>
            <a:r>
              <a:rPr sz="2400" spc="5" dirty="0">
                <a:latin typeface="Carlito"/>
                <a:cs typeface="Carlito"/>
              </a:rPr>
              <a:t>” </a:t>
            </a:r>
            <a:r>
              <a:rPr sz="2400" spc="-5" dirty="0">
                <a:latin typeface="Carlito"/>
                <a:cs typeface="Carlito"/>
              </a:rPr>
              <a:t>said </a:t>
            </a:r>
            <a:r>
              <a:rPr sz="2400" b="1" spc="-35" dirty="0">
                <a:latin typeface="Carlito"/>
                <a:cs typeface="Carlito"/>
              </a:rPr>
              <a:t>Prof. </a:t>
            </a:r>
            <a:r>
              <a:rPr sz="2400" b="1" spc="-5" dirty="0">
                <a:latin typeface="Carlito"/>
                <a:cs typeface="Carlito"/>
              </a:rPr>
              <a:t>Philip Diamond,  </a:t>
            </a:r>
            <a:r>
              <a:rPr sz="2400" b="1" spc="-10" dirty="0">
                <a:latin typeface="Carlito"/>
                <a:cs typeface="Carlito"/>
              </a:rPr>
              <a:t>Director-General </a:t>
            </a:r>
            <a:r>
              <a:rPr sz="2400" b="1" spc="-5" dirty="0">
                <a:latin typeface="Carlito"/>
                <a:cs typeface="Carlito"/>
              </a:rPr>
              <a:t>of </a:t>
            </a:r>
            <a:r>
              <a:rPr sz="2400" b="1" dirty="0">
                <a:latin typeface="Carlito"/>
                <a:cs typeface="Carlito"/>
              </a:rPr>
              <a:t>the </a:t>
            </a:r>
            <a:r>
              <a:rPr sz="2400" b="1" spc="-5" dirty="0">
                <a:latin typeface="Carlito"/>
                <a:cs typeface="Carlito"/>
              </a:rPr>
              <a:t>SKA  </a:t>
            </a:r>
            <a:r>
              <a:rPr sz="2400" b="1" spc="-15" dirty="0">
                <a:latin typeface="Carlito"/>
                <a:cs typeface="Carlito"/>
              </a:rPr>
              <a:t>Organisation </a:t>
            </a:r>
            <a:r>
              <a:rPr sz="2400" spc="-5" dirty="0">
                <a:latin typeface="Carlito"/>
                <a:cs typeface="Carlito"/>
              </a:rPr>
              <a:t>which </a:t>
            </a:r>
            <a:r>
              <a:rPr sz="2400" spc="-15" dirty="0">
                <a:latin typeface="Carlito"/>
                <a:cs typeface="Carlito"/>
              </a:rPr>
              <a:t>oversees </a:t>
            </a:r>
            <a:r>
              <a:rPr sz="2400" dirty="0">
                <a:latin typeface="Carlito"/>
                <a:cs typeface="Carlito"/>
              </a:rPr>
              <a:t>the  </a:t>
            </a:r>
            <a:r>
              <a:rPr sz="2400" spc="-5" dirty="0">
                <a:latin typeface="Carlito"/>
                <a:cs typeface="Carlito"/>
              </a:rPr>
              <a:t>delivery of </a:t>
            </a:r>
            <a:r>
              <a:rPr sz="2400" dirty="0">
                <a:latin typeface="Carlito"/>
                <a:cs typeface="Carlito"/>
              </a:rPr>
              <a:t>the </a:t>
            </a:r>
            <a:r>
              <a:rPr sz="2400" spc="-10" dirty="0">
                <a:latin typeface="Carlito"/>
                <a:cs typeface="Carlito"/>
              </a:rPr>
              <a:t>international </a:t>
            </a:r>
            <a:r>
              <a:rPr sz="2400" dirty="0">
                <a:latin typeface="Carlito"/>
                <a:cs typeface="Carlito"/>
              </a:rPr>
              <a:t>SKA  </a:t>
            </a:r>
            <a:r>
              <a:rPr sz="2400" spc="-10" dirty="0">
                <a:latin typeface="Carlito"/>
                <a:cs typeface="Carlito"/>
              </a:rPr>
              <a:t>project. </a:t>
            </a:r>
            <a:r>
              <a:rPr sz="2400" spc="15" dirty="0">
                <a:latin typeface="Carlito"/>
                <a:cs typeface="Carlito"/>
              </a:rPr>
              <a:t>:“</a:t>
            </a:r>
            <a:r>
              <a:rPr sz="2400" spc="15" dirty="0">
                <a:solidFill>
                  <a:srgbClr val="FF0000"/>
                </a:solidFill>
                <a:latin typeface="Carlito"/>
                <a:cs typeface="Carlito"/>
              </a:rPr>
              <a:t>This </a:t>
            </a:r>
            <a:r>
              <a:rPr sz="2400" spc="-5" dirty="0">
                <a:solidFill>
                  <a:srgbClr val="FF0000"/>
                </a:solidFill>
                <a:latin typeface="Carlito"/>
                <a:cs typeface="Carlito"/>
              </a:rPr>
              <a:t>bodes </a:t>
            </a:r>
            <a:r>
              <a:rPr sz="2400" spc="-10" dirty="0">
                <a:solidFill>
                  <a:srgbClr val="FF0000"/>
                </a:solidFill>
                <a:latin typeface="Carlito"/>
                <a:cs typeface="Carlito"/>
              </a:rPr>
              <a:t>very well </a:t>
            </a:r>
            <a:r>
              <a:rPr sz="2400" spc="-20" dirty="0">
                <a:solidFill>
                  <a:srgbClr val="FF0000"/>
                </a:solidFill>
                <a:latin typeface="Carlito"/>
                <a:cs typeface="Carlito"/>
              </a:rPr>
              <a:t>for </a:t>
            </a:r>
            <a:r>
              <a:rPr sz="2400" dirty="0">
                <a:solidFill>
                  <a:srgbClr val="FF0000"/>
                </a:solidFill>
                <a:latin typeface="Carlito"/>
                <a:cs typeface="Carlito"/>
              </a:rPr>
              <a:t>the  </a:t>
            </a:r>
            <a:r>
              <a:rPr sz="2400" spc="-5" dirty="0">
                <a:solidFill>
                  <a:srgbClr val="FF0000"/>
                </a:solidFill>
                <a:latin typeface="Carlito"/>
                <a:cs typeface="Carlito"/>
              </a:rPr>
              <a:t>science </a:t>
            </a:r>
            <a:r>
              <a:rPr sz="2400" dirty="0">
                <a:solidFill>
                  <a:srgbClr val="FF0000"/>
                </a:solidFill>
                <a:latin typeface="Carlito"/>
                <a:cs typeface="Carlito"/>
              </a:rPr>
              <a:t>SKA will </a:t>
            </a:r>
            <a:r>
              <a:rPr sz="2400" spc="-10" dirty="0">
                <a:solidFill>
                  <a:srgbClr val="FF0000"/>
                </a:solidFill>
                <a:latin typeface="Carlito"/>
                <a:cs typeface="Carlito"/>
              </a:rPr>
              <a:t>deliver </a:t>
            </a:r>
            <a:r>
              <a:rPr sz="2400" spc="-5" dirty="0">
                <a:solidFill>
                  <a:srgbClr val="FF0000"/>
                </a:solidFill>
                <a:latin typeface="Carlito"/>
                <a:cs typeface="Carlito"/>
              </a:rPr>
              <a:t>once </a:t>
            </a:r>
            <a:r>
              <a:rPr sz="2400" dirty="0">
                <a:solidFill>
                  <a:srgbClr val="FF0000"/>
                </a:solidFill>
                <a:latin typeface="Carlito"/>
                <a:cs typeface="Carlito"/>
              </a:rPr>
              <a:t>the 64  </a:t>
            </a:r>
            <a:r>
              <a:rPr sz="2400" spc="-30" dirty="0">
                <a:solidFill>
                  <a:srgbClr val="FF0000"/>
                </a:solidFill>
                <a:latin typeface="Carlito"/>
                <a:cs typeface="Carlito"/>
              </a:rPr>
              <a:t>MeerKAT </a:t>
            </a:r>
            <a:r>
              <a:rPr sz="2400" spc="-5" dirty="0">
                <a:solidFill>
                  <a:srgbClr val="FF0000"/>
                </a:solidFill>
                <a:latin typeface="Carlito"/>
                <a:cs typeface="Carlito"/>
              </a:rPr>
              <a:t>dishes </a:t>
            </a:r>
            <a:r>
              <a:rPr sz="2400" spc="-15" dirty="0">
                <a:solidFill>
                  <a:srgbClr val="FF0000"/>
                </a:solidFill>
                <a:latin typeface="Carlito"/>
                <a:cs typeface="Carlito"/>
              </a:rPr>
              <a:t>are </a:t>
            </a:r>
            <a:r>
              <a:rPr sz="2400" spc="-20" dirty="0">
                <a:solidFill>
                  <a:srgbClr val="FF0000"/>
                </a:solidFill>
                <a:latin typeface="Carlito"/>
                <a:cs typeface="Carlito"/>
              </a:rPr>
              <a:t>integrated </a:t>
            </a:r>
            <a:r>
              <a:rPr sz="2400" spc="-15" dirty="0">
                <a:solidFill>
                  <a:srgbClr val="FF0000"/>
                </a:solidFill>
                <a:latin typeface="Carlito"/>
                <a:cs typeface="Carlito"/>
              </a:rPr>
              <a:t>into </a:t>
            </a:r>
            <a:r>
              <a:rPr sz="2400" dirty="0">
                <a:solidFill>
                  <a:srgbClr val="FF0000"/>
                </a:solidFill>
                <a:latin typeface="Carlito"/>
                <a:cs typeface="Carlito"/>
              </a:rPr>
              <a:t>the  </a:t>
            </a:r>
            <a:r>
              <a:rPr sz="2400" spc="-5" dirty="0">
                <a:solidFill>
                  <a:srgbClr val="FF0000"/>
                </a:solidFill>
                <a:latin typeface="Carlito"/>
                <a:cs typeface="Carlito"/>
              </a:rPr>
              <a:t>197-dish </a:t>
            </a:r>
            <a:r>
              <a:rPr sz="2400" dirty="0">
                <a:solidFill>
                  <a:srgbClr val="FF0000"/>
                </a:solidFill>
                <a:latin typeface="Carlito"/>
                <a:cs typeface="Carlito"/>
              </a:rPr>
              <a:t>SKA </a:t>
            </a:r>
            <a:r>
              <a:rPr sz="2400" spc="-20" dirty="0">
                <a:solidFill>
                  <a:srgbClr val="FF0000"/>
                </a:solidFill>
                <a:latin typeface="Carlito"/>
                <a:cs typeface="Carlito"/>
              </a:rPr>
              <a:t>array </a:t>
            </a:r>
            <a:r>
              <a:rPr sz="2400" dirty="0">
                <a:solidFill>
                  <a:srgbClr val="FF0000"/>
                </a:solidFill>
                <a:latin typeface="Carlito"/>
                <a:cs typeface="Carlito"/>
              </a:rPr>
              <a:t>in </a:t>
            </a:r>
            <a:r>
              <a:rPr sz="2400" spc="-5" dirty="0">
                <a:solidFill>
                  <a:srgbClr val="FF0000"/>
                </a:solidFill>
                <a:latin typeface="Carlito"/>
                <a:cs typeface="Carlito"/>
              </a:rPr>
              <a:t>South</a:t>
            </a:r>
            <a:r>
              <a:rPr sz="2400" spc="-65" dirty="0">
                <a:solidFill>
                  <a:srgbClr val="FF0000"/>
                </a:solidFill>
                <a:latin typeface="Carlito"/>
                <a:cs typeface="Carlito"/>
              </a:rPr>
              <a:t> </a:t>
            </a:r>
            <a:r>
              <a:rPr sz="2400" spc="-5" dirty="0">
                <a:solidFill>
                  <a:srgbClr val="FF0000"/>
                </a:solidFill>
                <a:latin typeface="Carlito"/>
                <a:cs typeface="Carlito"/>
              </a:rPr>
              <a:t>Africa</a:t>
            </a:r>
            <a:r>
              <a:rPr sz="2400" spc="-5" dirty="0">
                <a:latin typeface="Carlito"/>
                <a:cs typeface="Carlito"/>
              </a:rPr>
              <a:t>”</a:t>
            </a:r>
            <a:endParaRPr sz="2400">
              <a:latin typeface="Carlito"/>
              <a:cs typeface="Carlito"/>
            </a:endParaRPr>
          </a:p>
        </p:txBody>
      </p:sp>
      <p:grpSp>
        <p:nvGrpSpPr>
          <p:cNvPr id="6" name="object 6"/>
          <p:cNvGrpSpPr/>
          <p:nvPr/>
        </p:nvGrpSpPr>
        <p:grpSpPr>
          <a:xfrm>
            <a:off x="188892" y="209550"/>
            <a:ext cx="11748135" cy="6557645"/>
            <a:chOff x="188892" y="209550"/>
            <a:chExt cx="11748135" cy="6557645"/>
          </a:xfrm>
        </p:grpSpPr>
        <p:sp>
          <p:nvSpPr>
            <p:cNvPr id="7" name="object 7"/>
            <p:cNvSpPr/>
            <p:nvPr/>
          </p:nvSpPr>
          <p:spPr>
            <a:xfrm>
              <a:off x="5154929" y="3257550"/>
              <a:ext cx="6095987" cy="3429000"/>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5154929" y="209550"/>
              <a:ext cx="6781787" cy="6477000"/>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188892" y="4415707"/>
              <a:ext cx="4783238" cy="2350934"/>
            </a:xfrm>
            <a:prstGeom prst="rect">
              <a:avLst/>
            </a:prstGeom>
            <a:blipFill>
              <a:blip r:embed="rId6" cstate="print"/>
              <a:stretch>
                <a:fillRect/>
              </a:stretch>
            </a:blipFill>
          </p:spPr>
          <p:txBody>
            <a:bodyPr wrap="square" lIns="0" tIns="0" rIns="0" bIns="0" rtlCol="0"/>
            <a:lstStyle/>
            <a:p>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10577"/>
            <a:ext cx="7503795" cy="695960"/>
          </a:xfrm>
          <a:prstGeom prst="rect">
            <a:avLst/>
          </a:prstGeom>
        </p:spPr>
        <p:txBody>
          <a:bodyPr vert="horz" wrap="square" lIns="0" tIns="12065" rIns="0" bIns="0" rtlCol="0">
            <a:spAutoFit/>
          </a:bodyPr>
          <a:lstStyle/>
          <a:p>
            <a:pPr marL="12700">
              <a:lnSpc>
                <a:spcPct val="100000"/>
              </a:lnSpc>
              <a:spcBef>
                <a:spcPts val="95"/>
              </a:spcBef>
            </a:pPr>
            <a:r>
              <a:rPr sz="4400" b="0" spc="-254" dirty="0">
                <a:solidFill>
                  <a:srgbClr val="FFFFFF"/>
                </a:solidFill>
                <a:latin typeface="Trebuchet MS"/>
                <a:cs typeface="Trebuchet MS"/>
              </a:rPr>
              <a:t>Gravitational </a:t>
            </a:r>
            <a:r>
              <a:rPr sz="4400" b="0" spc="-210" dirty="0">
                <a:solidFill>
                  <a:srgbClr val="FFFFFF"/>
                </a:solidFill>
                <a:latin typeface="Trebuchet MS"/>
                <a:cs typeface="Trebuchet MS"/>
              </a:rPr>
              <a:t>Wave</a:t>
            </a:r>
            <a:r>
              <a:rPr sz="4400" b="0" spc="-405" dirty="0">
                <a:solidFill>
                  <a:srgbClr val="FFFFFF"/>
                </a:solidFill>
                <a:latin typeface="Trebuchet MS"/>
                <a:cs typeface="Trebuchet MS"/>
              </a:rPr>
              <a:t> </a:t>
            </a:r>
            <a:r>
              <a:rPr sz="4400" b="0" spc="-200" dirty="0">
                <a:solidFill>
                  <a:srgbClr val="FFFFFF"/>
                </a:solidFill>
                <a:latin typeface="Trebuchet MS"/>
                <a:cs typeface="Trebuchet MS"/>
              </a:rPr>
              <a:t>Observatories</a:t>
            </a:r>
            <a:endParaRPr sz="4400">
              <a:latin typeface="Trebuchet MS"/>
              <a:cs typeface="Trebuchet MS"/>
            </a:endParaRPr>
          </a:p>
        </p:txBody>
      </p:sp>
      <p:sp>
        <p:nvSpPr>
          <p:cNvPr id="3" name="object 3"/>
          <p:cNvSpPr/>
          <p:nvPr/>
        </p:nvSpPr>
        <p:spPr>
          <a:xfrm>
            <a:off x="2227326" y="1825751"/>
            <a:ext cx="7737335" cy="435102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68895" y="1447800"/>
            <a:ext cx="5023485" cy="5294630"/>
          </a:xfrm>
          <a:custGeom>
            <a:avLst/>
            <a:gdLst/>
            <a:ahLst/>
            <a:cxnLst/>
            <a:rect l="l" t="t" r="r" b="b"/>
            <a:pathLst>
              <a:path w="5023484" h="5294630">
                <a:moveTo>
                  <a:pt x="5023104" y="0"/>
                </a:moveTo>
                <a:lnTo>
                  <a:pt x="0" y="0"/>
                </a:lnTo>
                <a:lnTo>
                  <a:pt x="0" y="5294376"/>
                </a:lnTo>
                <a:lnTo>
                  <a:pt x="5023104" y="5294376"/>
                </a:lnTo>
                <a:lnTo>
                  <a:pt x="5023104" y="0"/>
                </a:lnTo>
                <a:close/>
              </a:path>
            </a:pathLst>
          </a:custGeom>
          <a:solidFill>
            <a:srgbClr val="92D050"/>
          </a:solidFill>
        </p:spPr>
        <p:txBody>
          <a:bodyPr wrap="square" lIns="0" tIns="0" rIns="0" bIns="0" rtlCol="0"/>
          <a:lstStyle/>
          <a:p>
            <a:endParaRPr/>
          </a:p>
        </p:txBody>
      </p:sp>
      <p:sp>
        <p:nvSpPr>
          <p:cNvPr id="3" name="object 3"/>
          <p:cNvSpPr txBox="1"/>
          <p:nvPr/>
        </p:nvSpPr>
        <p:spPr>
          <a:xfrm>
            <a:off x="7247890" y="1707133"/>
            <a:ext cx="4801870" cy="2536190"/>
          </a:xfrm>
          <a:prstGeom prst="rect">
            <a:avLst/>
          </a:prstGeom>
        </p:spPr>
        <p:txBody>
          <a:bodyPr vert="horz" wrap="square" lIns="0" tIns="113030" rIns="0" bIns="0" rtlCol="0">
            <a:spAutoFit/>
          </a:bodyPr>
          <a:lstStyle/>
          <a:p>
            <a:pPr marL="241300" marR="92075" indent="-229235">
              <a:lnSpc>
                <a:spcPct val="70000"/>
              </a:lnSpc>
              <a:spcBef>
                <a:spcPts val="890"/>
              </a:spcBef>
              <a:buSzPct val="86363"/>
              <a:buFont typeface="Arial"/>
              <a:buChar char="•"/>
              <a:tabLst>
                <a:tab pos="295275" algn="l"/>
                <a:tab pos="295910" algn="l"/>
              </a:tabLst>
            </a:pPr>
            <a:r>
              <a:rPr dirty="0"/>
              <a:t>	</a:t>
            </a:r>
            <a:r>
              <a:rPr sz="2200" b="1" spc="-5" dirty="0">
                <a:latin typeface="Carlito"/>
                <a:cs typeface="Carlito"/>
              </a:rPr>
              <a:t>South Africa </a:t>
            </a:r>
            <a:r>
              <a:rPr sz="2200" b="1" spc="-15" dirty="0">
                <a:latin typeface="Carlito"/>
                <a:cs typeface="Carlito"/>
              </a:rPr>
              <a:t>was </a:t>
            </a:r>
            <a:r>
              <a:rPr sz="2200" b="1" spc="-5" dirty="0">
                <a:latin typeface="Carlito"/>
                <a:cs typeface="Carlito"/>
              </a:rPr>
              <a:t>active in this </a:t>
            </a:r>
            <a:r>
              <a:rPr sz="2200" b="1" spc="-10" dirty="0">
                <a:latin typeface="Carlito"/>
                <a:cs typeface="Carlito"/>
              </a:rPr>
              <a:t>area </a:t>
            </a:r>
            <a:r>
              <a:rPr sz="2200" b="1" spc="-5" dirty="0">
                <a:latin typeface="Carlito"/>
                <a:cs typeface="Carlito"/>
              </a:rPr>
              <a:t>of  </a:t>
            </a:r>
            <a:r>
              <a:rPr sz="2200" b="1" spc="-10" dirty="0">
                <a:latin typeface="Carlito"/>
                <a:cs typeface="Carlito"/>
              </a:rPr>
              <a:t>research </a:t>
            </a:r>
            <a:r>
              <a:rPr sz="2200" b="1" spc="-5" dirty="0">
                <a:latin typeface="Carlito"/>
                <a:cs typeface="Carlito"/>
              </a:rPr>
              <a:t>in the </a:t>
            </a:r>
            <a:r>
              <a:rPr sz="2200" b="1" spc="-20" dirty="0">
                <a:latin typeface="Carlito"/>
                <a:cs typeface="Carlito"/>
              </a:rPr>
              <a:t>1960’s </a:t>
            </a:r>
            <a:r>
              <a:rPr sz="2200" b="1" spc="-10" dirty="0">
                <a:latin typeface="Carlito"/>
                <a:cs typeface="Carlito"/>
              </a:rPr>
              <a:t>through  </a:t>
            </a:r>
            <a:r>
              <a:rPr sz="2200" b="1" spc="-5" dirty="0">
                <a:latin typeface="Carlito"/>
                <a:cs typeface="Carlito"/>
              </a:rPr>
              <a:t>pioneering </a:t>
            </a:r>
            <a:r>
              <a:rPr sz="2200" b="1" spc="-10" dirty="0">
                <a:latin typeface="Carlito"/>
                <a:cs typeface="Carlito"/>
              </a:rPr>
              <a:t>experiments </a:t>
            </a:r>
            <a:r>
              <a:rPr sz="2200" b="1" spc="-5" dirty="0">
                <a:latin typeface="Carlito"/>
                <a:cs typeface="Carlito"/>
              </a:rPr>
              <a:t>done in </a:t>
            </a:r>
            <a:r>
              <a:rPr sz="2200" b="1" dirty="0">
                <a:latin typeface="Carlito"/>
                <a:cs typeface="Carlito"/>
              </a:rPr>
              <a:t>a </a:t>
            </a:r>
            <a:r>
              <a:rPr sz="2200" b="1" spc="-10" dirty="0">
                <a:latin typeface="Carlito"/>
                <a:cs typeface="Carlito"/>
              </a:rPr>
              <a:t>gold  </a:t>
            </a:r>
            <a:r>
              <a:rPr sz="2200" b="1" spc="-5" dirty="0">
                <a:latin typeface="Carlito"/>
                <a:cs typeface="Carlito"/>
              </a:rPr>
              <a:t>mine </a:t>
            </a:r>
            <a:r>
              <a:rPr sz="2200" b="1" spc="-10" dirty="0">
                <a:latin typeface="Carlito"/>
                <a:cs typeface="Carlito"/>
              </a:rPr>
              <a:t>by </a:t>
            </a:r>
            <a:r>
              <a:rPr sz="2200" b="1" spc="-90" dirty="0">
                <a:latin typeface="Carlito"/>
                <a:cs typeface="Carlito"/>
              </a:rPr>
              <a:t>F. </a:t>
            </a:r>
            <a:r>
              <a:rPr sz="2200" b="1" spc="-5" dirty="0">
                <a:latin typeface="Carlito"/>
                <a:cs typeface="Carlito"/>
              </a:rPr>
              <a:t>Reines </a:t>
            </a:r>
            <a:r>
              <a:rPr sz="2200" b="1" dirty="0">
                <a:latin typeface="Carlito"/>
                <a:cs typeface="Carlito"/>
              </a:rPr>
              <a:t>&amp; </a:t>
            </a:r>
            <a:r>
              <a:rPr sz="2200" b="1" spc="-5" dirty="0">
                <a:latin typeface="Carlito"/>
                <a:cs typeface="Carlito"/>
              </a:rPr>
              <a:t>JPF</a:t>
            </a:r>
            <a:r>
              <a:rPr sz="2200" b="1" spc="60" dirty="0">
                <a:latin typeface="Carlito"/>
                <a:cs typeface="Carlito"/>
              </a:rPr>
              <a:t> </a:t>
            </a:r>
            <a:r>
              <a:rPr sz="2200" b="1" spc="-5" dirty="0">
                <a:latin typeface="Carlito"/>
                <a:cs typeface="Carlito"/>
              </a:rPr>
              <a:t>Sellschop</a:t>
            </a:r>
            <a:endParaRPr sz="2200">
              <a:latin typeface="Carlito"/>
              <a:cs typeface="Carlito"/>
            </a:endParaRPr>
          </a:p>
          <a:p>
            <a:pPr marL="697865" marR="5080" lvl="1" indent="-228600">
              <a:lnSpc>
                <a:spcPct val="70000"/>
              </a:lnSpc>
              <a:spcBef>
                <a:spcPts val="500"/>
              </a:spcBef>
              <a:buFont typeface="Arial"/>
              <a:buChar char="•"/>
              <a:tabLst>
                <a:tab pos="697865" algn="l"/>
                <a:tab pos="698500" algn="l"/>
              </a:tabLst>
            </a:pPr>
            <a:r>
              <a:rPr sz="2200" b="1" spc="-5" dirty="0">
                <a:latin typeface="Carlito"/>
                <a:cs typeface="Carlito"/>
              </a:rPr>
              <a:t>observed (in </a:t>
            </a:r>
            <a:r>
              <a:rPr sz="2200" b="1" dirty="0">
                <a:latin typeface="Carlito"/>
                <a:cs typeface="Carlito"/>
              </a:rPr>
              <a:t>1965) </a:t>
            </a:r>
            <a:r>
              <a:rPr sz="2200" b="1" spc="-5" dirty="0">
                <a:latin typeface="Carlito"/>
                <a:cs typeface="Carlito"/>
              </a:rPr>
              <a:t>the </a:t>
            </a:r>
            <a:r>
              <a:rPr sz="2200" b="1" spc="-15" dirty="0">
                <a:latin typeface="Carlito"/>
                <a:cs typeface="Carlito"/>
              </a:rPr>
              <a:t>first natural  </a:t>
            </a:r>
            <a:r>
              <a:rPr sz="2200" b="1" spc="-5" dirty="0">
                <a:latin typeface="Carlito"/>
                <a:cs typeface="Carlito"/>
              </a:rPr>
              <a:t>neutrinos </a:t>
            </a:r>
            <a:r>
              <a:rPr sz="2200" spc="-5" dirty="0">
                <a:latin typeface="Carlito"/>
                <a:cs typeface="Carlito"/>
              </a:rPr>
              <a:t>along with </a:t>
            </a:r>
            <a:r>
              <a:rPr sz="2200" dirty="0">
                <a:latin typeface="Carlito"/>
                <a:cs typeface="Carlito"/>
              </a:rPr>
              <a:t>the </a:t>
            </a:r>
            <a:r>
              <a:rPr sz="2200" spc="-5" dirty="0">
                <a:latin typeface="Carlito"/>
                <a:cs typeface="Carlito"/>
              </a:rPr>
              <a:t>Indian  </a:t>
            </a:r>
            <a:r>
              <a:rPr sz="2200" spc="-10" dirty="0">
                <a:latin typeface="Carlito"/>
                <a:cs typeface="Carlito"/>
              </a:rPr>
              <a:t>team </a:t>
            </a:r>
            <a:r>
              <a:rPr sz="2200" spc="-5" dirty="0">
                <a:latin typeface="Carlito"/>
                <a:cs typeface="Carlito"/>
              </a:rPr>
              <a:t>led </a:t>
            </a:r>
            <a:r>
              <a:rPr sz="2200" spc="-10" dirty="0">
                <a:latin typeface="Carlito"/>
                <a:cs typeface="Carlito"/>
              </a:rPr>
              <a:t>by Goku </a:t>
            </a:r>
            <a:r>
              <a:rPr sz="2200" dirty="0">
                <a:latin typeface="Carlito"/>
                <a:cs typeface="Carlito"/>
              </a:rPr>
              <a:t>Menon and  </a:t>
            </a:r>
            <a:r>
              <a:rPr sz="2200" spc="-5" dirty="0">
                <a:latin typeface="Carlito"/>
                <a:cs typeface="Carlito"/>
              </a:rPr>
              <a:t>colleagues in </a:t>
            </a:r>
            <a:r>
              <a:rPr sz="2200" spc="-10" dirty="0">
                <a:latin typeface="Carlito"/>
                <a:cs typeface="Carlito"/>
              </a:rPr>
              <a:t>Kolar </a:t>
            </a:r>
            <a:r>
              <a:rPr sz="2200" spc="-5" dirty="0">
                <a:latin typeface="Carlito"/>
                <a:cs typeface="Carlito"/>
              </a:rPr>
              <a:t>Gold fields in  India, </a:t>
            </a:r>
            <a:r>
              <a:rPr sz="2200" b="1" spc="-10" dirty="0">
                <a:latin typeface="Carlito"/>
                <a:cs typeface="Carlito"/>
              </a:rPr>
              <a:t>setting </a:t>
            </a:r>
            <a:r>
              <a:rPr sz="2200" b="1" spc="-15" dirty="0">
                <a:latin typeface="Carlito"/>
                <a:cs typeface="Carlito"/>
              </a:rPr>
              <a:t>first astrophysical  </a:t>
            </a:r>
            <a:r>
              <a:rPr sz="2200" b="1" spc="-5" dirty="0">
                <a:latin typeface="Carlito"/>
                <a:cs typeface="Carlito"/>
              </a:rPr>
              <a:t>limits</a:t>
            </a:r>
            <a:r>
              <a:rPr sz="2200" spc="-5" dirty="0">
                <a:latin typeface="Carlito"/>
                <a:cs typeface="Carlito"/>
              </a:rPr>
              <a:t>!</a:t>
            </a:r>
            <a:endParaRPr sz="2200">
              <a:latin typeface="Carlito"/>
              <a:cs typeface="Carlito"/>
            </a:endParaRPr>
          </a:p>
        </p:txBody>
      </p:sp>
      <p:sp>
        <p:nvSpPr>
          <p:cNvPr id="4" name="object 4"/>
          <p:cNvSpPr txBox="1"/>
          <p:nvPr/>
        </p:nvSpPr>
        <p:spPr>
          <a:xfrm>
            <a:off x="7247861" y="4243875"/>
            <a:ext cx="4706620" cy="1895475"/>
          </a:xfrm>
          <a:prstGeom prst="rect">
            <a:avLst/>
          </a:prstGeom>
        </p:spPr>
        <p:txBody>
          <a:bodyPr vert="horz" wrap="square" lIns="0" tIns="113665" rIns="0" bIns="0" rtlCol="0">
            <a:spAutoFit/>
          </a:bodyPr>
          <a:lstStyle/>
          <a:p>
            <a:pPr marL="240665" marR="8890" indent="-228600">
              <a:lnSpc>
                <a:spcPct val="70000"/>
              </a:lnSpc>
              <a:spcBef>
                <a:spcPts val="895"/>
              </a:spcBef>
              <a:buFont typeface="Arial"/>
              <a:buChar char="•"/>
              <a:tabLst>
                <a:tab pos="240665" algn="l"/>
                <a:tab pos="241300" algn="l"/>
              </a:tabLst>
            </a:pPr>
            <a:r>
              <a:rPr sz="2200" spc="-5" dirty="0">
                <a:latin typeface="Carlito"/>
                <a:cs typeface="Carlito"/>
              </a:rPr>
              <a:t>Some </a:t>
            </a:r>
            <a:r>
              <a:rPr sz="2200" dirty="0">
                <a:latin typeface="Carlito"/>
                <a:cs typeface="Carlito"/>
              </a:rPr>
              <a:t>of the </a:t>
            </a:r>
            <a:r>
              <a:rPr sz="2200" spc="-35" dirty="0">
                <a:latin typeface="Carlito"/>
                <a:cs typeface="Carlito"/>
              </a:rPr>
              <a:t>World’s </a:t>
            </a:r>
            <a:r>
              <a:rPr sz="2200" spc="-5" dirty="0">
                <a:latin typeface="Carlito"/>
                <a:cs typeface="Carlito"/>
              </a:rPr>
              <a:t>deepest mines </a:t>
            </a:r>
            <a:r>
              <a:rPr sz="2200" spc="-10" dirty="0">
                <a:latin typeface="Carlito"/>
                <a:cs typeface="Carlito"/>
              </a:rPr>
              <a:t>are  </a:t>
            </a:r>
            <a:r>
              <a:rPr sz="2200" spc="-5" dirty="0">
                <a:latin typeface="Carlito"/>
                <a:cs typeface="Carlito"/>
              </a:rPr>
              <a:t>in</a:t>
            </a:r>
            <a:r>
              <a:rPr sz="2200" spc="-15" dirty="0">
                <a:latin typeface="Carlito"/>
                <a:cs typeface="Carlito"/>
              </a:rPr>
              <a:t> </a:t>
            </a:r>
            <a:r>
              <a:rPr sz="2200" spc="-10" dirty="0">
                <a:latin typeface="Carlito"/>
                <a:cs typeface="Carlito"/>
              </a:rPr>
              <a:t>SA:</a:t>
            </a:r>
            <a:endParaRPr sz="2200">
              <a:latin typeface="Carlito"/>
              <a:cs typeface="Carlito"/>
            </a:endParaRPr>
          </a:p>
          <a:p>
            <a:pPr marL="697865" lvl="1" indent="-229235">
              <a:lnSpc>
                <a:spcPts val="2200"/>
              </a:lnSpc>
              <a:buFont typeface="Arial"/>
              <a:buChar char="•"/>
              <a:tabLst>
                <a:tab pos="697865" algn="l"/>
                <a:tab pos="698500" algn="l"/>
              </a:tabLst>
            </a:pPr>
            <a:r>
              <a:rPr sz="2200" spc="-60" dirty="0">
                <a:latin typeface="Carlito"/>
                <a:cs typeface="Carlito"/>
              </a:rPr>
              <a:t>Tau </a:t>
            </a:r>
            <a:r>
              <a:rPr sz="2200" spc="-50" dirty="0">
                <a:latin typeface="Carlito"/>
                <a:cs typeface="Carlito"/>
              </a:rPr>
              <a:t>Tona </a:t>
            </a:r>
            <a:r>
              <a:rPr sz="2200" dirty="0">
                <a:latin typeface="Carlito"/>
                <a:cs typeface="Carlito"/>
              </a:rPr>
              <a:t>3,900 m </a:t>
            </a:r>
            <a:r>
              <a:rPr sz="2200" spc="-5" dirty="0">
                <a:latin typeface="Carlito"/>
                <a:cs typeface="Carlito"/>
              </a:rPr>
              <a:t>(12,800 ft) </a:t>
            </a:r>
            <a:r>
              <a:rPr sz="2200" dirty="0">
                <a:latin typeface="Carlito"/>
                <a:cs typeface="Carlito"/>
              </a:rPr>
              <a:t>– 50</a:t>
            </a:r>
            <a:r>
              <a:rPr sz="2200" spc="20" dirty="0">
                <a:latin typeface="Carlito"/>
                <a:cs typeface="Carlito"/>
              </a:rPr>
              <a:t> </a:t>
            </a:r>
            <a:r>
              <a:rPr sz="2200" dirty="0">
                <a:latin typeface="Carlito"/>
                <a:cs typeface="Carlito"/>
              </a:rPr>
              <a:t>C</a:t>
            </a:r>
            <a:endParaRPr sz="2200">
              <a:latin typeface="Carlito"/>
              <a:cs typeface="Carlito"/>
            </a:endParaRPr>
          </a:p>
          <a:p>
            <a:pPr marL="698500" marR="131445" lvl="1" indent="-229235">
              <a:lnSpc>
                <a:spcPct val="70000"/>
              </a:lnSpc>
              <a:spcBef>
                <a:spcPts val="640"/>
              </a:spcBef>
              <a:buFont typeface="Arial"/>
              <a:buChar char="•"/>
              <a:tabLst>
                <a:tab pos="761365" algn="l"/>
                <a:tab pos="762000" algn="l"/>
              </a:tabLst>
            </a:pPr>
            <a:r>
              <a:rPr dirty="0"/>
              <a:t>	</a:t>
            </a:r>
            <a:r>
              <a:rPr sz="2200" dirty="0">
                <a:solidFill>
                  <a:srgbClr val="C00000"/>
                </a:solidFill>
                <a:latin typeface="Carlito"/>
                <a:cs typeface="Carlito"/>
              </a:rPr>
              <a:t>Plans </a:t>
            </a:r>
            <a:r>
              <a:rPr sz="2200" spc="-15" dirty="0">
                <a:solidFill>
                  <a:srgbClr val="C00000"/>
                </a:solidFill>
                <a:latin typeface="Carlito"/>
                <a:cs typeface="Carlito"/>
              </a:rPr>
              <a:t>to </a:t>
            </a:r>
            <a:r>
              <a:rPr sz="2200" spc="-10" dirty="0">
                <a:solidFill>
                  <a:srgbClr val="C00000"/>
                </a:solidFill>
                <a:latin typeface="Carlito"/>
                <a:cs typeface="Carlito"/>
              </a:rPr>
              <a:t>extend </a:t>
            </a:r>
            <a:r>
              <a:rPr sz="2200" spc="-5" dirty="0">
                <a:solidFill>
                  <a:srgbClr val="C00000"/>
                </a:solidFill>
                <a:latin typeface="Carlito"/>
                <a:cs typeface="Carlito"/>
              </a:rPr>
              <a:t>Mponeng mine, </a:t>
            </a:r>
            <a:r>
              <a:rPr sz="2200" dirty="0">
                <a:solidFill>
                  <a:srgbClr val="C00000"/>
                </a:solidFill>
                <a:latin typeface="Carlito"/>
                <a:cs typeface="Carlito"/>
              </a:rPr>
              <a:t>a  </a:t>
            </a:r>
            <a:r>
              <a:rPr sz="2200" spc="-10" dirty="0">
                <a:solidFill>
                  <a:srgbClr val="C00000"/>
                </a:solidFill>
                <a:latin typeface="Carlito"/>
                <a:cs typeface="Carlito"/>
              </a:rPr>
              <a:t>sister </a:t>
            </a:r>
            <a:r>
              <a:rPr sz="2200" spc="-5" dirty="0">
                <a:solidFill>
                  <a:srgbClr val="C00000"/>
                </a:solidFill>
                <a:latin typeface="Carlito"/>
                <a:cs typeface="Carlito"/>
              </a:rPr>
              <a:t>mine </a:t>
            </a:r>
            <a:r>
              <a:rPr sz="2200" spc="-15" dirty="0">
                <a:solidFill>
                  <a:srgbClr val="C00000"/>
                </a:solidFill>
                <a:latin typeface="Carlito"/>
                <a:cs typeface="Carlito"/>
              </a:rPr>
              <a:t>to </a:t>
            </a:r>
            <a:r>
              <a:rPr sz="2200" spc="-50" dirty="0">
                <a:solidFill>
                  <a:srgbClr val="C00000"/>
                </a:solidFill>
                <a:latin typeface="Carlito"/>
                <a:cs typeface="Carlito"/>
              </a:rPr>
              <a:t>TauTona, </a:t>
            </a:r>
            <a:r>
              <a:rPr sz="2200" spc="-5" dirty="0">
                <a:solidFill>
                  <a:srgbClr val="C00000"/>
                </a:solidFill>
                <a:latin typeface="Carlito"/>
                <a:cs typeface="Carlito"/>
              </a:rPr>
              <a:t>down </a:t>
            </a:r>
            <a:r>
              <a:rPr sz="2200" spc="-15" dirty="0">
                <a:solidFill>
                  <a:srgbClr val="C00000"/>
                </a:solidFill>
                <a:latin typeface="Carlito"/>
                <a:cs typeface="Carlito"/>
              </a:rPr>
              <a:t>to  </a:t>
            </a:r>
            <a:r>
              <a:rPr sz="2200" dirty="0">
                <a:solidFill>
                  <a:srgbClr val="C00000"/>
                </a:solidFill>
                <a:latin typeface="Carlito"/>
                <a:cs typeface="Carlito"/>
              </a:rPr>
              <a:t>4,500 m (14,800 ft) </a:t>
            </a:r>
            <a:r>
              <a:rPr sz="2200" spc="-5" dirty="0">
                <a:solidFill>
                  <a:srgbClr val="C00000"/>
                </a:solidFill>
                <a:latin typeface="Carlito"/>
                <a:cs typeface="Carlito"/>
              </a:rPr>
              <a:t>in </a:t>
            </a:r>
            <a:r>
              <a:rPr sz="2200" dirty="0">
                <a:solidFill>
                  <a:srgbClr val="C00000"/>
                </a:solidFill>
                <a:latin typeface="Carlito"/>
                <a:cs typeface="Carlito"/>
              </a:rPr>
              <a:t>the </a:t>
            </a:r>
            <a:r>
              <a:rPr sz="2200" spc="-5" dirty="0">
                <a:solidFill>
                  <a:srgbClr val="C00000"/>
                </a:solidFill>
                <a:latin typeface="Carlito"/>
                <a:cs typeface="Carlito"/>
              </a:rPr>
              <a:t>coming  </a:t>
            </a:r>
            <a:r>
              <a:rPr sz="2200" spc="-15" dirty="0">
                <a:solidFill>
                  <a:srgbClr val="C00000"/>
                </a:solidFill>
                <a:latin typeface="Carlito"/>
                <a:cs typeface="Carlito"/>
              </a:rPr>
              <a:t>years</a:t>
            </a:r>
            <a:endParaRPr sz="2200">
              <a:latin typeface="Carlito"/>
              <a:cs typeface="Carlito"/>
            </a:endParaRPr>
          </a:p>
        </p:txBody>
      </p:sp>
      <p:sp>
        <p:nvSpPr>
          <p:cNvPr id="5" name="object 5"/>
          <p:cNvSpPr/>
          <p:nvPr/>
        </p:nvSpPr>
        <p:spPr>
          <a:xfrm>
            <a:off x="133350" y="2217420"/>
            <a:ext cx="6846570" cy="4372354"/>
          </a:xfrm>
          <a:prstGeom prst="rect">
            <a:avLst/>
          </a:prstGeom>
          <a:blipFill>
            <a:blip r:embed="rId3"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401002" y="65951"/>
            <a:ext cx="10141585" cy="1299210"/>
          </a:xfrm>
          <a:prstGeom prst="rect">
            <a:avLst/>
          </a:prstGeom>
        </p:spPr>
        <p:txBody>
          <a:bodyPr vert="horz" wrap="square" lIns="0" tIns="88265" rIns="0" bIns="0" rtlCol="0">
            <a:spAutoFit/>
          </a:bodyPr>
          <a:lstStyle/>
          <a:p>
            <a:pPr marL="12700" marR="5080">
              <a:lnSpc>
                <a:spcPts val="4750"/>
              </a:lnSpc>
              <a:spcBef>
                <a:spcPts val="695"/>
              </a:spcBef>
              <a:tabLst>
                <a:tab pos="6286500" algn="l"/>
              </a:tabLst>
            </a:pPr>
            <a:r>
              <a:rPr sz="4400" spc="-5" dirty="0">
                <a:solidFill>
                  <a:srgbClr val="C0504D"/>
                </a:solidFill>
              </a:rPr>
              <a:t>Can South Africa </a:t>
            </a:r>
            <a:r>
              <a:rPr sz="4400" spc="-15" dirty="0">
                <a:solidFill>
                  <a:srgbClr val="C0504D"/>
                </a:solidFill>
              </a:rPr>
              <a:t>host </a:t>
            </a:r>
            <a:r>
              <a:rPr sz="4400" spc="-5" dirty="0">
                <a:solidFill>
                  <a:srgbClr val="C0504D"/>
                </a:solidFill>
              </a:rPr>
              <a:t>the another Southern  </a:t>
            </a:r>
            <a:r>
              <a:rPr sz="4400" spc="-10" dirty="0">
                <a:solidFill>
                  <a:srgbClr val="C0504D"/>
                </a:solidFill>
              </a:rPr>
              <a:t>Hemisphere</a:t>
            </a:r>
            <a:r>
              <a:rPr sz="4400" dirty="0">
                <a:solidFill>
                  <a:srgbClr val="C0504D"/>
                </a:solidFill>
              </a:rPr>
              <a:t> </a:t>
            </a:r>
            <a:r>
              <a:rPr sz="4400" spc="-15" dirty="0">
                <a:solidFill>
                  <a:srgbClr val="C0504D"/>
                </a:solidFill>
              </a:rPr>
              <a:t>Underground	</a:t>
            </a:r>
            <a:r>
              <a:rPr sz="4400" spc="-20" dirty="0">
                <a:solidFill>
                  <a:srgbClr val="C0504D"/>
                </a:solidFill>
              </a:rPr>
              <a:t>Facility?</a:t>
            </a:r>
            <a:endParaRPr sz="4400"/>
          </a:p>
        </p:txBody>
      </p:sp>
      <p:sp>
        <p:nvSpPr>
          <p:cNvPr id="7" name="object 7"/>
          <p:cNvSpPr txBox="1"/>
          <p:nvPr/>
        </p:nvSpPr>
        <p:spPr>
          <a:xfrm>
            <a:off x="688095" y="1449469"/>
            <a:ext cx="6146800" cy="695960"/>
          </a:xfrm>
          <a:prstGeom prst="rect">
            <a:avLst/>
          </a:prstGeom>
        </p:spPr>
        <p:txBody>
          <a:bodyPr vert="horz" wrap="square" lIns="0" tIns="12065" rIns="0" bIns="0" rtlCol="0">
            <a:spAutoFit/>
          </a:bodyPr>
          <a:lstStyle/>
          <a:p>
            <a:pPr marL="12700">
              <a:lnSpc>
                <a:spcPct val="100000"/>
              </a:lnSpc>
              <a:spcBef>
                <a:spcPts val="95"/>
              </a:spcBef>
            </a:pPr>
            <a:r>
              <a:rPr sz="4400" spc="-20" dirty="0">
                <a:latin typeface="Carlito"/>
                <a:cs typeface="Carlito"/>
              </a:rPr>
              <a:t>Status </a:t>
            </a:r>
            <a:r>
              <a:rPr sz="4400" spc="-5" dirty="0">
                <a:latin typeface="Carlito"/>
                <a:cs typeface="Carlito"/>
              </a:rPr>
              <a:t>of </a:t>
            </a:r>
            <a:r>
              <a:rPr sz="4400" spc="-20" dirty="0">
                <a:latin typeface="Carlito"/>
                <a:cs typeface="Carlito"/>
              </a:rPr>
              <a:t>underground</a:t>
            </a:r>
            <a:r>
              <a:rPr sz="4400" spc="30" dirty="0">
                <a:latin typeface="Carlito"/>
                <a:cs typeface="Carlito"/>
              </a:rPr>
              <a:t> </a:t>
            </a:r>
            <a:r>
              <a:rPr sz="4400" spc="-10" dirty="0">
                <a:latin typeface="Carlito"/>
                <a:cs typeface="Carlito"/>
              </a:rPr>
              <a:t>labs</a:t>
            </a:r>
            <a:endParaRPr sz="4400">
              <a:latin typeface="Carlito"/>
              <a:cs typeface="Carlito"/>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840360"/>
            <a:ext cx="12192000" cy="884903"/>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11308080" y="6430200"/>
            <a:ext cx="194945"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8A8A8A"/>
                </a:solidFill>
                <a:latin typeface="Arial"/>
                <a:cs typeface="Arial"/>
              </a:rPr>
              <a:t>15</a:t>
            </a:r>
            <a:endParaRPr sz="1200">
              <a:latin typeface="Arial"/>
              <a:cs typeface="Arial"/>
            </a:endParaRPr>
          </a:p>
        </p:txBody>
      </p:sp>
      <p:sp>
        <p:nvSpPr>
          <p:cNvPr id="4" name="object 4"/>
          <p:cNvSpPr txBox="1">
            <a:spLocks noGrp="1"/>
          </p:cNvSpPr>
          <p:nvPr>
            <p:ph type="title"/>
          </p:nvPr>
        </p:nvSpPr>
        <p:spPr>
          <a:xfrm>
            <a:off x="2516276" y="147167"/>
            <a:ext cx="7007859" cy="452755"/>
          </a:xfrm>
          <a:prstGeom prst="rect">
            <a:avLst/>
          </a:prstGeom>
        </p:spPr>
        <p:txBody>
          <a:bodyPr vert="horz" wrap="square" lIns="0" tIns="12700" rIns="0" bIns="0" rtlCol="0">
            <a:spAutoFit/>
          </a:bodyPr>
          <a:lstStyle/>
          <a:p>
            <a:pPr marL="12700">
              <a:lnSpc>
                <a:spcPct val="100000"/>
              </a:lnSpc>
              <a:spcBef>
                <a:spcPts val="100"/>
              </a:spcBef>
            </a:pPr>
            <a:r>
              <a:rPr sz="2800" b="0" spc="-5" dirty="0">
                <a:latin typeface="Carlito"/>
                <a:cs typeface="Carlito"/>
              </a:rPr>
              <a:t>iThemba: </a:t>
            </a:r>
            <a:r>
              <a:rPr sz="2800" b="0" spc="-15" dirty="0">
                <a:solidFill>
                  <a:srgbClr val="3A80CE"/>
                </a:solidFill>
                <a:latin typeface="Carlito"/>
                <a:cs typeface="Carlito"/>
              </a:rPr>
              <a:t>Laboratory </a:t>
            </a:r>
            <a:r>
              <a:rPr sz="2800" b="0" spc="-20" dirty="0">
                <a:solidFill>
                  <a:srgbClr val="3A80CE"/>
                </a:solidFill>
                <a:latin typeface="Carlito"/>
                <a:cs typeface="Carlito"/>
              </a:rPr>
              <a:t>Accelerators </a:t>
            </a:r>
            <a:r>
              <a:rPr sz="2800" b="0" spc="-5" dirty="0">
                <a:solidFill>
                  <a:srgbClr val="3A80CE"/>
                </a:solidFill>
                <a:latin typeface="Carlito"/>
                <a:cs typeface="Carlito"/>
              </a:rPr>
              <a:t>Based</a:t>
            </a:r>
            <a:r>
              <a:rPr sz="2800" b="0" spc="50" dirty="0">
                <a:solidFill>
                  <a:srgbClr val="3A80CE"/>
                </a:solidFill>
                <a:latin typeface="Carlito"/>
                <a:cs typeface="Carlito"/>
              </a:rPr>
              <a:t> </a:t>
            </a:r>
            <a:r>
              <a:rPr sz="2800" b="0" spc="-5" dirty="0">
                <a:solidFill>
                  <a:srgbClr val="3A80CE"/>
                </a:solidFill>
                <a:latin typeface="Carlito"/>
                <a:cs typeface="Carlito"/>
              </a:rPr>
              <a:t>Science</a:t>
            </a:r>
            <a:endParaRPr sz="2800">
              <a:latin typeface="Carlito"/>
              <a:cs typeface="Carlito"/>
            </a:endParaRPr>
          </a:p>
        </p:txBody>
      </p:sp>
      <p:sp>
        <p:nvSpPr>
          <p:cNvPr id="5" name="object 5"/>
          <p:cNvSpPr txBox="1"/>
          <p:nvPr/>
        </p:nvSpPr>
        <p:spPr>
          <a:xfrm>
            <a:off x="9951211" y="6424866"/>
            <a:ext cx="17970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8A8A8A"/>
                </a:solidFill>
                <a:latin typeface="Carlito"/>
                <a:cs typeface="Carlito"/>
              </a:rPr>
              <a:t>15</a:t>
            </a:r>
            <a:endParaRPr sz="1200">
              <a:latin typeface="Carlito"/>
              <a:cs typeface="Carlito"/>
            </a:endParaRPr>
          </a:p>
        </p:txBody>
      </p:sp>
      <p:grpSp>
        <p:nvGrpSpPr>
          <p:cNvPr id="6" name="object 6"/>
          <p:cNvGrpSpPr/>
          <p:nvPr/>
        </p:nvGrpSpPr>
        <p:grpSpPr>
          <a:xfrm>
            <a:off x="1524000" y="1066800"/>
            <a:ext cx="6278880" cy="3771900"/>
            <a:chOff x="1524000" y="1066800"/>
            <a:chExt cx="6278880" cy="3771900"/>
          </a:xfrm>
        </p:grpSpPr>
        <p:sp>
          <p:nvSpPr>
            <p:cNvPr id="7" name="object 7"/>
            <p:cNvSpPr/>
            <p:nvPr/>
          </p:nvSpPr>
          <p:spPr>
            <a:xfrm>
              <a:off x="3962400" y="1066800"/>
              <a:ext cx="3840479" cy="2763774"/>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1524000" y="1066800"/>
              <a:ext cx="2133600" cy="1771650"/>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3657980" y="1676780"/>
              <a:ext cx="254635" cy="0"/>
            </a:xfrm>
            <a:custGeom>
              <a:avLst/>
              <a:gdLst/>
              <a:ahLst/>
              <a:cxnLst/>
              <a:rect l="l" t="t" r="r" b="b"/>
              <a:pathLst>
                <a:path w="254635">
                  <a:moveTo>
                    <a:pt x="0" y="0"/>
                  </a:moveTo>
                  <a:lnTo>
                    <a:pt x="254254" y="0"/>
                  </a:lnTo>
                </a:path>
              </a:pathLst>
            </a:custGeom>
            <a:ln w="51053">
              <a:solidFill>
                <a:srgbClr val="FFFFFF"/>
              </a:solidFill>
            </a:ln>
          </p:spPr>
          <p:txBody>
            <a:bodyPr wrap="square" lIns="0" tIns="0" rIns="0" bIns="0" rtlCol="0"/>
            <a:lstStyle/>
            <a:p>
              <a:endParaRPr/>
            </a:p>
          </p:txBody>
        </p:sp>
        <p:sp>
          <p:nvSpPr>
            <p:cNvPr id="10" name="object 10"/>
            <p:cNvSpPr/>
            <p:nvPr/>
          </p:nvSpPr>
          <p:spPr>
            <a:xfrm>
              <a:off x="3759060" y="1587423"/>
              <a:ext cx="153670" cy="179070"/>
            </a:xfrm>
            <a:custGeom>
              <a:avLst/>
              <a:gdLst/>
              <a:ahLst/>
              <a:cxnLst/>
              <a:rect l="l" t="t" r="r" b="b"/>
              <a:pathLst>
                <a:path w="153670" h="179069">
                  <a:moveTo>
                    <a:pt x="12" y="0"/>
                  </a:moveTo>
                  <a:lnTo>
                    <a:pt x="153174" y="89357"/>
                  </a:lnTo>
                  <a:lnTo>
                    <a:pt x="0" y="178689"/>
                  </a:lnTo>
                </a:path>
              </a:pathLst>
            </a:custGeom>
            <a:ln w="51053">
              <a:solidFill>
                <a:srgbClr val="FFFFFF"/>
              </a:solidFill>
            </a:ln>
          </p:spPr>
          <p:txBody>
            <a:bodyPr wrap="square" lIns="0" tIns="0" rIns="0" bIns="0" rtlCol="0"/>
            <a:lstStyle/>
            <a:p>
              <a:endParaRPr/>
            </a:p>
          </p:txBody>
        </p:sp>
        <p:sp>
          <p:nvSpPr>
            <p:cNvPr id="11" name="object 11"/>
            <p:cNvSpPr/>
            <p:nvPr/>
          </p:nvSpPr>
          <p:spPr>
            <a:xfrm>
              <a:off x="1524000" y="3048000"/>
              <a:ext cx="2129701" cy="1790687"/>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3657980" y="3299586"/>
              <a:ext cx="259715" cy="130175"/>
            </a:xfrm>
            <a:custGeom>
              <a:avLst/>
              <a:gdLst/>
              <a:ahLst/>
              <a:cxnLst/>
              <a:rect l="l" t="t" r="r" b="b"/>
              <a:pathLst>
                <a:path w="259714" h="130175">
                  <a:moveTo>
                    <a:pt x="0" y="129794"/>
                  </a:moveTo>
                  <a:lnTo>
                    <a:pt x="259588" y="0"/>
                  </a:lnTo>
                </a:path>
              </a:pathLst>
            </a:custGeom>
            <a:ln w="51053">
              <a:solidFill>
                <a:srgbClr val="FFFFFF"/>
              </a:solidFill>
            </a:ln>
          </p:spPr>
          <p:txBody>
            <a:bodyPr wrap="square" lIns="0" tIns="0" rIns="0" bIns="0" rtlCol="0"/>
            <a:lstStyle/>
            <a:p>
              <a:endParaRPr/>
            </a:p>
          </p:txBody>
        </p:sp>
        <p:sp>
          <p:nvSpPr>
            <p:cNvPr id="13" name="object 13"/>
            <p:cNvSpPr/>
            <p:nvPr/>
          </p:nvSpPr>
          <p:spPr>
            <a:xfrm>
              <a:off x="3740619" y="3288182"/>
              <a:ext cx="177165" cy="160020"/>
            </a:xfrm>
            <a:custGeom>
              <a:avLst/>
              <a:gdLst/>
              <a:ahLst/>
              <a:cxnLst/>
              <a:rect l="l" t="t" r="r" b="b"/>
              <a:pathLst>
                <a:path w="177164" h="160020">
                  <a:moveTo>
                    <a:pt x="79921" y="159816"/>
                  </a:moveTo>
                  <a:lnTo>
                    <a:pt x="176949" y="11404"/>
                  </a:lnTo>
                  <a:lnTo>
                    <a:pt x="0" y="0"/>
                  </a:lnTo>
                </a:path>
              </a:pathLst>
            </a:custGeom>
            <a:ln w="51053">
              <a:solidFill>
                <a:srgbClr val="FFFFFF"/>
              </a:solidFill>
            </a:ln>
          </p:spPr>
          <p:txBody>
            <a:bodyPr wrap="square" lIns="0" tIns="0" rIns="0" bIns="0" rtlCol="0"/>
            <a:lstStyle/>
            <a:p>
              <a:endParaRPr/>
            </a:p>
          </p:txBody>
        </p:sp>
      </p:grpSp>
      <p:sp>
        <p:nvSpPr>
          <p:cNvPr id="14" name="object 14"/>
          <p:cNvSpPr/>
          <p:nvPr/>
        </p:nvSpPr>
        <p:spPr>
          <a:xfrm>
            <a:off x="8039100" y="1071372"/>
            <a:ext cx="2514600" cy="1676400"/>
          </a:xfrm>
          <a:prstGeom prst="rect">
            <a:avLst/>
          </a:prstGeom>
          <a:blipFill>
            <a:blip r:embed="rId7" cstate="print"/>
            <a:stretch>
              <a:fillRect/>
            </a:stretch>
          </a:blipFill>
        </p:spPr>
        <p:txBody>
          <a:bodyPr wrap="square" lIns="0" tIns="0" rIns="0" bIns="0" rtlCol="0"/>
          <a:lstStyle/>
          <a:p>
            <a:endParaRPr/>
          </a:p>
        </p:txBody>
      </p:sp>
      <p:grpSp>
        <p:nvGrpSpPr>
          <p:cNvPr id="15" name="object 15"/>
          <p:cNvGrpSpPr/>
          <p:nvPr/>
        </p:nvGrpSpPr>
        <p:grpSpPr>
          <a:xfrm>
            <a:off x="4327397" y="3707129"/>
            <a:ext cx="6075680" cy="2242820"/>
            <a:chOff x="4327397" y="3707129"/>
            <a:chExt cx="6075680" cy="2242820"/>
          </a:xfrm>
        </p:grpSpPr>
        <p:sp>
          <p:nvSpPr>
            <p:cNvPr id="16" name="object 16"/>
            <p:cNvSpPr/>
            <p:nvPr/>
          </p:nvSpPr>
          <p:spPr>
            <a:xfrm>
              <a:off x="4327397" y="4226051"/>
              <a:ext cx="3276600" cy="1723644"/>
            </a:xfrm>
            <a:prstGeom prst="rect">
              <a:avLst/>
            </a:prstGeom>
            <a:blipFill>
              <a:blip r:embed="rId8" cstate="print"/>
              <a:stretch>
                <a:fillRect/>
              </a:stretch>
            </a:blipFill>
          </p:spPr>
          <p:txBody>
            <a:bodyPr wrap="square" lIns="0" tIns="0" rIns="0" bIns="0" rtlCol="0"/>
            <a:lstStyle/>
            <a:p>
              <a:endParaRPr/>
            </a:p>
          </p:txBody>
        </p:sp>
        <p:sp>
          <p:nvSpPr>
            <p:cNvPr id="17" name="object 17"/>
            <p:cNvSpPr/>
            <p:nvPr/>
          </p:nvSpPr>
          <p:spPr>
            <a:xfrm>
              <a:off x="7993379" y="3707129"/>
              <a:ext cx="2409558" cy="1834895"/>
            </a:xfrm>
            <a:prstGeom prst="rect">
              <a:avLst/>
            </a:prstGeom>
            <a:blipFill>
              <a:blip r:embed="rId9" cstate="print"/>
              <a:stretch>
                <a:fillRect/>
              </a:stretch>
            </a:blipFill>
          </p:spPr>
          <p:txBody>
            <a:bodyPr wrap="square" lIns="0" tIns="0" rIns="0" bIns="0" rtlCol="0"/>
            <a:lstStyle/>
            <a:p>
              <a:endParaRPr/>
            </a:p>
          </p:txBody>
        </p:sp>
      </p:grpSp>
      <p:sp>
        <p:nvSpPr>
          <p:cNvPr id="18" name="object 18"/>
          <p:cNvSpPr txBox="1"/>
          <p:nvPr/>
        </p:nvSpPr>
        <p:spPr>
          <a:xfrm>
            <a:off x="1858074" y="704341"/>
            <a:ext cx="5282565" cy="299720"/>
          </a:xfrm>
          <a:prstGeom prst="rect">
            <a:avLst/>
          </a:prstGeom>
        </p:spPr>
        <p:txBody>
          <a:bodyPr vert="horz" wrap="square" lIns="0" tIns="12700" rIns="0" bIns="0" rtlCol="0">
            <a:spAutoFit/>
          </a:bodyPr>
          <a:lstStyle/>
          <a:p>
            <a:pPr marL="12700">
              <a:lnSpc>
                <a:spcPct val="100000"/>
              </a:lnSpc>
              <a:spcBef>
                <a:spcPts val="100"/>
              </a:spcBef>
              <a:tabLst>
                <a:tab pos="2790825" algn="l"/>
              </a:tabLst>
            </a:pPr>
            <a:r>
              <a:rPr sz="1600" spc="-5" dirty="0">
                <a:solidFill>
                  <a:srgbClr val="C0504D"/>
                </a:solidFill>
                <a:latin typeface="Carlito"/>
                <a:cs typeface="Carlito"/>
              </a:rPr>
              <a:t>Injector</a:t>
            </a:r>
            <a:r>
              <a:rPr sz="1600" spc="25" dirty="0">
                <a:solidFill>
                  <a:srgbClr val="C0504D"/>
                </a:solidFill>
                <a:latin typeface="Carlito"/>
                <a:cs typeface="Carlito"/>
              </a:rPr>
              <a:t> </a:t>
            </a:r>
            <a:r>
              <a:rPr sz="1600" spc="-10" dirty="0">
                <a:solidFill>
                  <a:srgbClr val="C0504D"/>
                </a:solidFill>
                <a:latin typeface="Carlito"/>
                <a:cs typeface="Carlito"/>
              </a:rPr>
              <a:t>cyclotron </a:t>
            </a:r>
            <a:r>
              <a:rPr sz="1600" spc="20" dirty="0">
                <a:solidFill>
                  <a:srgbClr val="C0504D"/>
                </a:solidFill>
                <a:latin typeface="Carlito"/>
                <a:cs typeface="Carlito"/>
              </a:rPr>
              <a:t> </a:t>
            </a:r>
            <a:r>
              <a:rPr sz="1800" dirty="0">
                <a:solidFill>
                  <a:srgbClr val="C0504D"/>
                </a:solidFill>
                <a:latin typeface="Carlito"/>
                <a:cs typeface="Carlito"/>
              </a:rPr>
              <a:t>1	</a:t>
            </a:r>
            <a:r>
              <a:rPr sz="1800" spc="-10" dirty="0">
                <a:solidFill>
                  <a:srgbClr val="C0504D"/>
                </a:solidFill>
                <a:latin typeface="Carlito"/>
                <a:cs typeface="Carlito"/>
              </a:rPr>
              <a:t>Separated sector</a:t>
            </a:r>
            <a:r>
              <a:rPr sz="1800" spc="-15" dirty="0">
                <a:solidFill>
                  <a:srgbClr val="C0504D"/>
                </a:solidFill>
                <a:latin typeface="Carlito"/>
                <a:cs typeface="Carlito"/>
              </a:rPr>
              <a:t> </a:t>
            </a:r>
            <a:r>
              <a:rPr sz="1800" spc="-10" dirty="0">
                <a:solidFill>
                  <a:srgbClr val="C0504D"/>
                </a:solidFill>
                <a:latin typeface="Carlito"/>
                <a:cs typeface="Carlito"/>
              </a:rPr>
              <a:t>cyclotron</a:t>
            </a:r>
            <a:endParaRPr sz="1800">
              <a:latin typeface="Carlito"/>
              <a:cs typeface="Carlito"/>
            </a:endParaRPr>
          </a:p>
        </p:txBody>
      </p:sp>
      <p:sp>
        <p:nvSpPr>
          <p:cNvPr id="19" name="object 19"/>
          <p:cNvSpPr txBox="1"/>
          <p:nvPr/>
        </p:nvSpPr>
        <p:spPr>
          <a:xfrm>
            <a:off x="3949827" y="1054227"/>
            <a:ext cx="3865879" cy="2788920"/>
          </a:xfrm>
          <a:prstGeom prst="rect">
            <a:avLst/>
          </a:prstGeom>
          <a:ln w="25146">
            <a:solidFill>
              <a:srgbClr val="000080"/>
            </a:solidFill>
          </a:ln>
        </p:spPr>
        <p:txBody>
          <a:bodyPr vert="horz" wrap="square" lIns="0" tIns="0" rIns="0" bIns="0" rtlCol="0">
            <a:spAutoFit/>
          </a:bodyPr>
          <a:lstStyle/>
          <a:p>
            <a:pPr marL="179705">
              <a:lnSpc>
                <a:spcPts val="1664"/>
              </a:lnSpc>
            </a:pPr>
            <a:r>
              <a:rPr sz="1800" spc="-10" dirty="0">
                <a:solidFill>
                  <a:srgbClr val="FFFFFF"/>
                </a:solidFill>
                <a:latin typeface="Carlito"/>
                <a:cs typeface="Carlito"/>
              </a:rPr>
              <a:t>cyclotron</a:t>
            </a:r>
            <a:endParaRPr sz="1800">
              <a:latin typeface="Carlito"/>
              <a:cs typeface="Carlito"/>
            </a:endParaRPr>
          </a:p>
        </p:txBody>
      </p:sp>
      <p:sp>
        <p:nvSpPr>
          <p:cNvPr id="20" name="object 20"/>
          <p:cNvSpPr txBox="1"/>
          <p:nvPr/>
        </p:nvSpPr>
        <p:spPr>
          <a:xfrm>
            <a:off x="1858074" y="4896866"/>
            <a:ext cx="1626235" cy="269875"/>
          </a:xfrm>
          <a:prstGeom prst="rect">
            <a:avLst/>
          </a:prstGeom>
        </p:spPr>
        <p:txBody>
          <a:bodyPr vert="horz" wrap="square" lIns="0" tIns="12700" rIns="0" bIns="0" rtlCol="0">
            <a:spAutoFit/>
          </a:bodyPr>
          <a:lstStyle/>
          <a:p>
            <a:pPr marL="12700">
              <a:lnSpc>
                <a:spcPct val="100000"/>
              </a:lnSpc>
              <a:spcBef>
                <a:spcPts val="100"/>
              </a:spcBef>
            </a:pPr>
            <a:r>
              <a:rPr sz="1600" spc="-5" dirty="0">
                <a:solidFill>
                  <a:srgbClr val="C0504D"/>
                </a:solidFill>
                <a:latin typeface="Carlito"/>
                <a:cs typeface="Carlito"/>
              </a:rPr>
              <a:t>Injector </a:t>
            </a:r>
            <a:r>
              <a:rPr sz="1600" spc="-10" dirty="0">
                <a:solidFill>
                  <a:srgbClr val="C0504D"/>
                </a:solidFill>
                <a:latin typeface="Carlito"/>
                <a:cs typeface="Carlito"/>
              </a:rPr>
              <a:t>cyclotron</a:t>
            </a:r>
            <a:r>
              <a:rPr sz="1600" spc="-20" dirty="0">
                <a:solidFill>
                  <a:srgbClr val="C0504D"/>
                </a:solidFill>
                <a:latin typeface="Carlito"/>
                <a:cs typeface="Carlito"/>
              </a:rPr>
              <a:t> </a:t>
            </a:r>
            <a:r>
              <a:rPr sz="1600" dirty="0">
                <a:solidFill>
                  <a:srgbClr val="C0504D"/>
                </a:solidFill>
                <a:latin typeface="Carlito"/>
                <a:cs typeface="Carlito"/>
              </a:rPr>
              <a:t>2</a:t>
            </a:r>
            <a:endParaRPr sz="1600">
              <a:latin typeface="Carlito"/>
              <a:cs typeface="Carlito"/>
            </a:endParaRPr>
          </a:p>
        </p:txBody>
      </p:sp>
      <p:sp>
        <p:nvSpPr>
          <p:cNvPr id="21" name="object 21"/>
          <p:cNvSpPr txBox="1"/>
          <p:nvPr/>
        </p:nvSpPr>
        <p:spPr>
          <a:xfrm>
            <a:off x="4992878" y="3874579"/>
            <a:ext cx="1259840"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C0504D"/>
                </a:solidFill>
                <a:latin typeface="Carlito"/>
                <a:cs typeface="Carlito"/>
              </a:rPr>
              <a:t>6MV</a:t>
            </a:r>
            <a:r>
              <a:rPr sz="1800" spc="-65" dirty="0">
                <a:solidFill>
                  <a:srgbClr val="C0504D"/>
                </a:solidFill>
                <a:latin typeface="Carlito"/>
                <a:cs typeface="Carlito"/>
              </a:rPr>
              <a:t> </a:t>
            </a:r>
            <a:r>
              <a:rPr sz="1800" spc="-25" dirty="0">
                <a:solidFill>
                  <a:srgbClr val="C0504D"/>
                </a:solidFill>
                <a:latin typeface="Carlito"/>
                <a:cs typeface="Carlito"/>
              </a:rPr>
              <a:t>Tandem</a:t>
            </a:r>
            <a:endParaRPr sz="1800">
              <a:latin typeface="Carlito"/>
              <a:cs typeface="Carlito"/>
            </a:endParaRPr>
          </a:p>
        </p:txBody>
      </p:sp>
      <p:sp>
        <p:nvSpPr>
          <p:cNvPr id="22" name="object 22"/>
          <p:cNvSpPr txBox="1"/>
          <p:nvPr/>
        </p:nvSpPr>
        <p:spPr>
          <a:xfrm>
            <a:off x="8676995" y="720128"/>
            <a:ext cx="131445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C0504D"/>
                </a:solidFill>
                <a:latin typeface="Carlito"/>
                <a:cs typeface="Carlito"/>
              </a:rPr>
              <a:t>K11</a:t>
            </a:r>
            <a:r>
              <a:rPr sz="1800" spc="-65" dirty="0">
                <a:solidFill>
                  <a:srgbClr val="C0504D"/>
                </a:solidFill>
                <a:latin typeface="Carlito"/>
                <a:cs typeface="Carlito"/>
              </a:rPr>
              <a:t> </a:t>
            </a:r>
            <a:r>
              <a:rPr sz="1800" spc="-10" dirty="0">
                <a:solidFill>
                  <a:srgbClr val="C0504D"/>
                </a:solidFill>
                <a:latin typeface="Carlito"/>
                <a:cs typeface="Carlito"/>
              </a:rPr>
              <a:t>Cyclotron</a:t>
            </a:r>
            <a:endParaRPr sz="1800">
              <a:latin typeface="Carlito"/>
              <a:cs typeface="Carlito"/>
            </a:endParaRPr>
          </a:p>
        </p:txBody>
      </p:sp>
      <p:sp>
        <p:nvSpPr>
          <p:cNvPr id="23" name="object 23"/>
          <p:cNvSpPr txBox="1"/>
          <p:nvPr/>
        </p:nvSpPr>
        <p:spPr>
          <a:xfrm>
            <a:off x="8270316" y="3133229"/>
            <a:ext cx="1781810"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C0504D"/>
                </a:solidFill>
                <a:latin typeface="Carlito"/>
                <a:cs typeface="Carlito"/>
              </a:rPr>
              <a:t>3MV </a:t>
            </a:r>
            <a:r>
              <a:rPr sz="1800" spc="-35" dirty="0">
                <a:solidFill>
                  <a:srgbClr val="C0504D"/>
                </a:solidFill>
                <a:latin typeface="Carlito"/>
                <a:cs typeface="Carlito"/>
              </a:rPr>
              <a:t>Van </a:t>
            </a:r>
            <a:r>
              <a:rPr sz="1800" dirty="0">
                <a:solidFill>
                  <a:srgbClr val="C0504D"/>
                </a:solidFill>
                <a:latin typeface="Carlito"/>
                <a:cs typeface="Carlito"/>
              </a:rPr>
              <a:t>de </a:t>
            </a:r>
            <a:r>
              <a:rPr sz="1800" spc="-15" dirty="0">
                <a:solidFill>
                  <a:srgbClr val="C0504D"/>
                </a:solidFill>
                <a:latin typeface="Carlito"/>
                <a:cs typeface="Carlito"/>
              </a:rPr>
              <a:t>Graaff</a:t>
            </a:r>
            <a:endParaRPr sz="1800">
              <a:latin typeface="Carlito"/>
              <a:cs typeface="Carli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6260134" cy="6857999"/>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34705" y="224028"/>
            <a:ext cx="5267325" cy="939800"/>
          </a:xfrm>
          <a:prstGeom prst="rect">
            <a:avLst/>
          </a:prstGeom>
        </p:spPr>
        <p:txBody>
          <a:bodyPr vert="horz" wrap="square" lIns="0" tIns="12700" rIns="0" bIns="0" rtlCol="0">
            <a:spAutoFit/>
          </a:bodyPr>
          <a:lstStyle/>
          <a:p>
            <a:pPr marL="12700" marR="5080">
              <a:lnSpc>
                <a:spcPct val="100000"/>
              </a:lnSpc>
              <a:spcBef>
                <a:spcPts val="100"/>
              </a:spcBef>
            </a:pPr>
            <a:r>
              <a:rPr sz="2000" spc="-15" dirty="0">
                <a:solidFill>
                  <a:srgbClr val="000000"/>
                </a:solidFill>
              </a:rPr>
              <a:t>Our </a:t>
            </a:r>
            <a:r>
              <a:rPr sz="2000" spc="5" dirty="0">
                <a:solidFill>
                  <a:srgbClr val="000000"/>
                </a:solidFill>
              </a:rPr>
              <a:t>vision </a:t>
            </a:r>
            <a:r>
              <a:rPr sz="2000" dirty="0">
                <a:solidFill>
                  <a:srgbClr val="000000"/>
                </a:solidFill>
              </a:rPr>
              <a:t>is </a:t>
            </a:r>
            <a:r>
              <a:rPr sz="2000" spc="20" dirty="0">
                <a:solidFill>
                  <a:srgbClr val="000000"/>
                </a:solidFill>
              </a:rPr>
              <a:t>for </a:t>
            </a:r>
            <a:r>
              <a:rPr sz="2000" spc="-10" dirty="0">
                <a:solidFill>
                  <a:srgbClr val="000000"/>
                </a:solidFill>
              </a:rPr>
              <a:t>Canada </a:t>
            </a:r>
            <a:r>
              <a:rPr sz="2000" spc="50" dirty="0">
                <a:solidFill>
                  <a:srgbClr val="000000"/>
                </a:solidFill>
              </a:rPr>
              <a:t>to </a:t>
            </a:r>
            <a:r>
              <a:rPr sz="2000" dirty="0">
                <a:solidFill>
                  <a:srgbClr val="000000"/>
                </a:solidFill>
              </a:rPr>
              <a:t>lead in </a:t>
            </a:r>
            <a:r>
              <a:rPr sz="2000" spc="5" dirty="0">
                <a:solidFill>
                  <a:srgbClr val="000000"/>
                </a:solidFill>
              </a:rPr>
              <a:t>science,  </a:t>
            </a:r>
            <a:r>
              <a:rPr sz="2000" spc="10" dirty="0">
                <a:solidFill>
                  <a:srgbClr val="000000"/>
                </a:solidFill>
              </a:rPr>
              <a:t>discovery, and innovation, </a:t>
            </a:r>
            <a:r>
              <a:rPr sz="2000" spc="15" dirty="0">
                <a:solidFill>
                  <a:srgbClr val="000000"/>
                </a:solidFill>
              </a:rPr>
              <a:t>improving </a:t>
            </a:r>
            <a:r>
              <a:rPr sz="2000" spc="-10" dirty="0">
                <a:solidFill>
                  <a:srgbClr val="000000"/>
                </a:solidFill>
              </a:rPr>
              <a:t>lives</a:t>
            </a:r>
            <a:r>
              <a:rPr sz="2000" spc="-75" dirty="0">
                <a:solidFill>
                  <a:srgbClr val="000000"/>
                </a:solidFill>
              </a:rPr>
              <a:t> </a:t>
            </a:r>
            <a:r>
              <a:rPr sz="2000" spc="10" dirty="0">
                <a:solidFill>
                  <a:srgbClr val="000000"/>
                </a:solidFill>
              </a:rPr>
              <a:t>and  </a:t>
            </a:r>
            <a:r>
              <a:rPr sz="2000" spc="20" dirty="0">
                <a:solidFill>
                  <a:srgbClr val="000000"/>
                </a:solidFill>
              </a:rPr>
              <a:t>building </a:t>
            </a:r>
            <a:r>
              <a:rPr sz="2000" spc="-40" dirty="0">
                <a:solidFill>
                  <a:srgbClr val="000000"/>
                </a:solidFill>
              </a:rPr>
              <a:t>a </a:t>
            </a:r>
            <a:r>
              <a:rPr sz="2000" spc="20" dirty="0">
                <a:solidFill>
                  <a:srgbClr val="000000"/>
                </a:solidFill>
              </a:rPr>
              <a:t>better</a:t>
            </a:r>
            <a:r>
              <a:rPr sz="2000" spc="-10" dirty="0">
                <a:solidFill>
                  <a:srgbClr val="000000"/>
                </a:solidFill>
              </a:rPr>
              <a:t> </a:t>
            </a:r>
            <a:r>
              <a:rPr sz="2000" spc="25" dirty="0">
                <a:solidFill>
                  <a:srgbClr val="000000"/>
                </a:solidFill>
              </a:rPr>
              <a:t>world.</a:t>
            </a:r>
            <a:endParaRPr sz="2000"/>
          </a:p>
        </p:txBody>
      </p:sp>
      <p:sp>
        <p:nvSpPr>
          <p:cNvPr id="4" name="object 4"/>
          <p:cNvSpPr txBox="1"/>
          <p:nvPr/>
        </p:nvSpPr>
        <p:spPr>
          <a:xfrm>
            <a:off x="312931" y="1400048"/>
            <a:ext cx="5842000" cy="1899920"/>
          </a:xfrm>
          <a:prstGeom prst="rect">
            <a:avLst/>
          </a:prstGeom>
        </p:spPr>
        <p:txBody>
          <a:bodyPr vert="horz" wrap="square" lIns="0" tIns="44450" rIns="0" bIns="0" rtlCol="0">
            <a:spAutoFit/>
          </a:bodyPr>
          <a:lstStyle/>
          <a:p>
            <a:pPr marL="12700">
              <a:lnSpc>
                <a:spcPct val="100000"/>
              </a:lnSpc>
              <a:spcBef>
                <a:spcPts val="350"/>
              </a:spcBef>
            </a:pPr>
            <a:r>
              <a:rPr sz="1800" b="1" spc="25" dirty="0">
                <a:solidFill>
                  <a:srgbClr val="FFFFFF"/>
                </a:solidFill>
                <a:latin typeface="Arial"/>
                <a:cs typeface="Arial"/>
              </a:rPr>
              <a:t>TRIUMF </a:t>
            </a:r>
            <a:r>
              <a:rPr sz="1800" b="1" spc="-40" dirty="0">
                <a:solidFill>
                  <a:srgbClr val="FFFFFF"/>
                </a:solidFill>
                <a:latin typeface="Arial"/>
                <a:cs typeface="Arial"/>
              </a:rPr>
              <a:t>is </a:t>
            </a:r>
            <a:r>
              <a:rPr sz="1800" b="1" spc="5" dirty="0">
                <a:solidFill>
                  <a:srgbClr val="FFFFFF"/>
                </a:solidFill>
                <a:latin typeface="Arial"/>
                <a:cs typeface="Arial"/>
              </a:rPr>
              <a:t>Canada’s particle </a:t>
            </a:r>
            <a:r>
              <a:rPr sz="1800" b="1" spc="15" dirty="0">
                <a:solidFill>
                  <a:srgbClr val="FFFFFF"/>
                </a:solidFill>
                <a:latin typeface="Arial"/>
                <a:cs typeface="Arial"/>
              </a:rPr>
              <a:t>accelerator</a:t>
            </a:r>
            <a:r>
              <a:rPr sz="1800" b="1" spc="-20" dirty="0">
                <a:solidFill>
                  <a:srgbClr val="FFFFFF"/>
                </a:solidFill>
                <a:latin typeface="Arial"/>
                <a:cs typeface="Arial"/>
              </a:rPr>
              <a:t> </a:t>
            </a:r>
            <a:r>
              <a:rPr sz="1800" b="1" spc="10" dirty="0">
                <a:solidFill>
                  <a:srgbClr val="FFFFFF"/>
                </a:solidFill>
                <a:latin typeface="Arial"/>
                <a:cs typeface="Arial"/>
              </a:rPr>
              <a:t>centre</a:t>
            </a:r>
            <a:endParaRPr sz="1800">
              <a:latin typeface="Arial"/>
              <a:cs typeface="Arial"/>
            </a:endParaRPr>
          </a:p>
          <a:p>
            <a:pPr marL="298450" marR="937260" indent="-285750">
              <a:lnSpc>
                <a:spcPts val="1900"/>
              </a:lnSpc>
              <a:spcBef>
                <a:spcPts val="305"/>
              </a:spcBef>
              <a:buClr>
                <a:srgbClr val="00B0F0"/>
              </a:buClr>
              <a:buChar char="•"/>
              <a:tabLst>
                <a:tab pos="297815" algn="l"/>
                <a:tab pos="298450" algn="l"/>
              </a:tabLst>
            </a:pPr>
            <a:r>
              <a:rPr sz="1600" spc="-30" dirty="0">
                <a:solidFill>
                  <a:srgbClr val="FFFFFF"/>
                </a:solidFill>
                <a:latin typeface="Arial"/>
                <a:cs typeface="Arial"/>
              </a:rPr>
              <a:t>We </a:t>
            </a:r>
            <a:r>
              <a:rPr sz="1600" dirty="0">
                <a:solidFill>
                  <a:srgbClr val="FFFFFF"/>
                </a:solidFill>
                <a:latin typeface="Arial"/>
                <a:cs typeface="Arial"/>
              </a:rPr>
              <a:t>advance </a:t>
            </a:r>
            <a:r>
              <a:rPr sz="1600" spc="15" dirty="0">
                <a:solidFill>
                  <a:srgbClr val="FFFFFF"/>
                </a:solidFill>
                <a:latin typeface="Arial"/>
                <a:cs typeface="Arial"/>
              </a:rPr>
              <a:t>isotope </a:t>
            </a:r>
            <a:r>
              <a:rPr sz="1600" spc="5" dirty="0">
                <a:solidFill>
                  <a:srgbClr val="FFFFFF"/>
                </a:solidFill>
                <a:latin typeface="Arial"/>
                <a:cs typeface="Arial"/>
              </a:rPr>
              <a:t>science and </a:t>
            </a:r>
            <a:r>
              <a:rPr sz="1600" spc="10" dirty="0">
                <a:solidFill>
                  <a:srgbClr val="FFFFFF"/>
                </a:solidFill>
                <a:latin typeface="Arial"/>
                <a:cs typeface="Arial"/>
              </a:rPr>
              <a:t>technology, </a:t>
            </a:r>
            <a:r>
              <a:rPr sz="1600" spc="30" dirty="0">
                <a:solidFill>
                  <a:srgbClr val="FFFFFF"/>
                </a:solidFill>
                <a:latin typeface="Arial"/>
                <a:cs typeface="Arial"/>
              </a:rPr>
              <a:t>both  </a:t>
            </a:r>
            <a:r>
              <a:rPr sz="1600" spc="5" dirty="0">
                <a:solidFill>
                  <a:srgbClr val="FFFFFF"/>
                </a:solidFill>
                <a:latin typeface="Arial"/>
                <a:cs typeface="Arial"/>
              </a:rPr>
              <a:t>fundamental and</a:t>
            </a:r>
            <a:r>
              <a:rPr sz="1600" spc="-10" dirty="0">
                <a:solidFill>
                  <a:srgbClr val="FFFFFF"/>
                </a:solidFill>
                <a:latin typeface="Arial"/>
                <a:cs typeface="Arial"/>
              </a:rPr>
              <a:t> </a:t>
            </a:r>
            <a:r>
              <a:rPr sz="1600" spc="10" dirty="0">
                <a:solidFill>
                  <a:srgbClr val="FFFFFF"/>
                </a:solidFill>
                <a:latin typeface="Arial"/>
                <a:cs typeface="Arial"/>
              </a:rPr>
              <a:t>applied.</a:t>
            </a:r>
            <a:endParaRPr sz="1600">
              <a:latin typeface="Arial"/>
              <a:cs typeface="Arial"/>
            </a:endParaRPr>
          </a:p>
          <a:p>
            <a:pPr marL="298450" marR="5080" indent="-285750">
              <a:lnSpc>
                <a:spcPts val="1900"/>
              </a:lnSpc>
              <a:spcBef>
                <a:spcPts val="400"/>
              </a:spcBef>
              <a:buClr>
                <a:srgbClr val="00B0F0"/>
              </a:buClr>
              <a:buChar char="•"/>
              <a:tabLst>
                <a:tab pos="297815" algn="l"/>
                <a:tab pos="298450" algn="l"/>
              </a:tabLst>
            </a:pPr>
            <a:r>
              <a:rPr sz="1600" spc="-30" dirty="0">
                <a:solidFill>
                  <a:srgbClr val="FFFFFF"/>
                </a:solidFill>
                <a:latin typeface="Arial"/>
                <a:cs typeface="Arial"/>
              </a:rPr>
              <a:t>We </a:t>
            </a:r>
            <a:r>
              <a:rPr sz="1600" spc="5" dirty="0">
                <a:solidFill>
                  <a:srgbClr val="FFFFFF"/>
                </a:solidFill>
                <a:latin typeface="Arial"/>
                <a:cs typeface="Arial"/>
              </a:rPr>
              <a:t>collaborate across </a:t>
            </a:r>
            <a:r>
              <a:rPr sz="1600" spc="10" dirty="0">
                <a:solidFill>
                  <a:srgbClr val="FFFFFF"/>
                </a:solidFill>
                <a:latin typeface="Arial"/>
                <a:cs typeface="Arial"/>
              </a:rPr>
              <a:t>communities </a:t>
            </a:r>
            <a:r>
              <a:rPr sz="1600" spc="5" dirty="0">
                <a:solidFill>
                  <a:srgbClr val="FFFFFF"/>
                </a:solidFill>
                <a:latin typeface="Arial"/>
                <a:cs typeface="Arial"/>
              </a:rPr>
              <a:t>and disciplines, </a:t>
            </a:r>
            <a:r>
              <a:rPr sz="1600" spc="15" dirty="0">
                <a:solidFill>
                  <a:srgbClr val="FFFFFF"/>
                </a:solidFill>
                <a:latin typeface="Arial"/>
                <a:cs typeface="Arial"/>
              </a:rPr>
              <a:t>from  </a:t>
            </a:r>
            <a:r>
              <a:rPr sz="1600" spc="-5" dirty="0">
                <a:solidFill>
                  <a:srgbClr val="FFFFFF"/>
                </a:solidFill>
                <a:latin typeface="Arial"/>
                <a:cs typeface="Arial"/>
              </a:rPr>
              <a:t>nuclear </a:t>
            </a:r>
            <a:r>
              <a:rPr sz="1600" spc="5" dirty="0">
                <a:solidFill>
                  <a:srgbClr val="FFFFFF"/>
                </a:solidFill>
                <a:latin typeface="Arial"/>
                <a:cs typeface="Arial"/>
              </a:rPr>
              <a:t>and </a:t>
            </a:r>
            <a:r>
              <a:rPr sz="1600" spc="10" dirty="0">
                <a:solidFill>
                  <a:srgbClr val="FFFFFF"/>
                </a:solidFill>
                <a:latin typeface="Arial"/>
                <a:cs typeface="Arial"/>
              </a:rPr>
              <a:t>particle physics </a:t>
            </a:r>
            <a:r>
              <a:rPr sz="1600" spc="40" dirty="0">
                <a:solidFill>
                  <a:srgbClr val="FFFFFF"/>
                </a:solidFill>
                <a:latin typeface="Arial"/>
                <a:cs typeface="Arial"/>
              </a:rPr>
              <a:t>to </a:t>
            </a:r>
            <a:r>
              <a:rPr sz="1600" spc="5" dirty="0">
                <a:solidFill>
                  <a:srgbClr val="FFFFFF"/>
                </a:solidFill>
                <a:latin typeface="Arial"/>
                <a:cs typeface="Arial"/>
              </a:rPr>
              <a:t>the </a:t>
            </a:r>
            <a:r>
              <a:rPr sz="1600" spc="-10" dirty="0">
                <a:solidFill>
                  <a:srgbClr val="FFFFFF"/>
                </a:solidFill>
                <a:latin typeface="Arial"/>
                <a:cs typeface="Arial"/>
              </a:rPr>
              <a:t>life </a:t>
            </a:r>
            <a:r>
              <a:rPr sz="1600" spc="5" dirty="0">
                <a:solidFill>
                  <a:srgbClr val="FFFFFF"/>
                </a:solidFill>
                <a:latin typeface="Arial"/>
                <a:cs typeface="Arial"/>
              </a:rPr>
              <a:t>and </a:t>
            </a:r>
            <a:r>
              <a:rPr sz="1600" spc="-5" dirty="0">
                <a:solidFill>
                  <a:srgbClr val="FFFFFF"/>
                </a:solidFill>
                <a:latin typeface="Arial"/>
                <a:cs typeface="Arial"/>
              </a:rPr>
              <a:t>material</a:t>
            </a:r>
            <a:r>
              <a:rPr sz="1600" spc="25" dirty="0">
                <a:solidFill>
                  <a:srgbClr val="FFFFFF"/>
                </a:solidFill>
                <a:latin typeface="Arial"/>
                <a:cs typeface="Arial"/>
              </a:rPr>
              <a:t> </a:t>
            </a:r>
            <a:r>
              <a:rPr sz="1600" dirty="0">
                <a:solidFill>
                  <a:srgbClr val="FFFFFF"/>
                </a:solidFill>
                <a:latin typeface="Arial"/>
                <a:cs typeface="Arial"/>
              </a:rPr>
              <a:t>sciences.</a:t>
            </a:r>
            <a:endParaRPr sz="1600">
              <a:latin typeface="Arial"/>
              <a:cs typeface="Arial"/>
            </a:endParaRPr>
          </a:p>
          <a:p>
            <a:pPr marL="298450" marR="424180" indent="-285750">
              <a:lnSpc>
                <a:spcPts val="1900"/>
              </a:lnSpc>
              <a:spcBef>
                <a:spcPts val="305"/>
              </a:spcBef>
              <a:buClr>
                <a:srgbClr val="00B0F0"/>
              </a:buClr>
              <a:buChar char="•"/>
              <a:tabLst>
                <a:tab pos="297815" algn="l"/>
                <a:tab pos="298450" algn="l"/>
              </a:tabLst>
            </a:pPr>
            <a:r>
              <a:rPr sz="1600" spc="-30" dirty="0">
                <a:solidFill>
                  <a:srgbClr val="FFFFFF"/>
                </a:solidFill>
                <a:latin typeface="Arial"/>
                <a:cs typeface="Arial"/>
              </a:rPr>
              <a:t>We </a:t>
            </a:r>
            <a:r>
              <a:rPr sz="1600" spc="10" dirty="0">
                <a:solidFill>
                  <a:srgbClr val="FFFFFF"/>
                </a:solidFill>
                <a:latin typeface="Arial"/>
                <a:cs typeface="Arial"/>
              </a:rPr>
              <a:t>discover </a:t>
            </a:r>
            <a:r>
              <a:rPr sz="1600" spc="5" dirty="0">
                <a:solidFill>
                  <a:srgbClr val="FFFFFF"/>
                </a:solidFill>
                <a:latin typeface="Arial"/>
                <a:cs typeface="Arial"/>
              </a:rPr>
              <a:t>and </a:t>
            </a:r>
            <a:r>
              <a:rPr sz="1600" spc="-5" dirty="0">
                <a:solidFill>
                  <a:srgbClr val="FFFFFF"/>
                </a:solidFill>
                <a:latin typeface="Arial"/>
                <a:cs typeface="Arial"/>
              </a:rPr>
              <a:t>innovate, </a:t>
            </a:r>
            <a:r>
              <a:rPr sz="1600" dirty="0">
                <a:solidFill>
                  <a:srgbClr val="FFFFFF"/>
                </a:solidFill>
                <a:latin typeface="Arial"/>
                <a:cs typeface="Arial"/>
              </a:rPr>
              <a:t>inspire </a:t>
            </a:r>
            <a:r>
              <a:rPr sz="1600" spc="5" dirty="0">
                <a:solidFill>
                  <a:srgbClr val="FFFFFF"/>
                </a:solidFill>
                <a:latin typeface="Arial"/>
                <a:cs typeface="Arial"/>
              </a:rPr>
              <a:t>and educate, creating  </a:t>
            </a:r>
            <a:r>
              <a:rPr sz="1600" spc="10" dirty="0">
                <a:solidFill>
                  <a:srgbClr val="FFFFFF"/>
                </a:solidFill>
                <a:latin typeface="Arial"/>
                <a:cs typeface="Arial"/>
              </a:rPr>
              <a:t>knowledge </a:t>
            </a:r>
            <a:r>
              <a:rPr sz="1600" spc="5" dirty="0">
                <a:solidFill>
                  <a:srgbClr val="FFFFFF"/>
                </a:solidFill>
                <a:latin typeface="Arial"/>
                <a:cs typeface="Arial"/>
              </a:rPr>
              <a:t>and </a:t>
            </a:r>
            <a:r>
              <a:rPr sz="1600" spc="20" dirty="0">
                <a:solidFill>
                  <a:srgbClr val="FFFFFF"/>
                </a:solidFill>
                <a:latin typeface="Arial"/>
                <a:cs typeface="Arial"/>
              </a:rPr>
              <a:t>opportunity </a:t>
            </a:r>
            <a:r>
              <a:rPr sz="1600" spc="15" dirty="0">
                <a:solidFill>
                  <a:srgbClr val="FFFFFF"/>
                </a:solidFill>
                <a:latin typeface="Arial"/>
                <a:cs typeface="Arial"/>
              </a:rPr>
              <a:t>for</a:t>
            </a:r>
            <a:r>
              <a:rPr sz="1600" spc="-20" dirty="0">
                <a:solidFill>
                  <a:srgbClr val="FFFFFF"/>
                </a:solidFill>
                <a:latin typeface="Arial"/>
                <a:cs typeface="Arial"/>
              </a:rPr>
              <a:t> </a:t>
            </a:r>
            <a:r>
              <a:rPr sz="1600" spc="-15" dirty="0">
                <a:solidFill>
                  <a:srgbClr val="FFFFFF"/>
                </a:solidFill>
                <a:latin typeface="Arial"/>
                <a:cs typeface="Arial"/>
              </a:rPr>
              <a:t>all.</a:t>
            </a:r>
            <a:endParaRPr sz="1600">
              <a:latin typeface="Arial"/>
              <a:cs typeface="Arial"/>
            </a:endParaRPr>
          </a:p>
        </p:txBody>
      </p:sp>
      <p:sp>
        <p:nvSpPr>
          <p:cNvPr id="5" name="object 5"/>
          <p:cNvSpPr/>
          <p:nvPr/>
        </p:nvSpPr>
        <p:spPr>
          <a:xfrm>
            <a:off x="6260134" y="0"/>
            <a:ext cx="5931865" cy="6858000"/>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6539686" y="280923"/>
            <a:ext cx="5015230" cy="991869"/>
          </a:xfrm>
          <a:prstGeom prst="rect">
            <a:avLst/>
          </a:prstGeom>
        </p:spPr>
        <p:txBody>
          <a:bodyPr vert="horz" wrap="square" lIns="0" tIns="22860" rIns="0" bIns="0" rtlCol="0">
            <a:spAutoFit/>
          </a:bodyPr>
          <a:lstStyle/>
          <a:p>
            <a:pPr marL="298450" marR="180340" indent="-285750">
              <a:lnSpc>
                <a:spcPts val="1900"/>
              </a:lnSpc>
              <a:spcBef>
                <a:spcPts val="180"/>
              </a:spcBef>
              <a:buChar char="•"/>
              <a:tabLst>
                <a:tab pos="297815" algn="l"/>
                <a:tab pos="298450" algn="l"/>
              </a:tabLst>
            </a:pPr>
            <a:r>
              <a:rPr sz="1600" dirty="0">
                <a:solidFill>
                  <a:srgbClr val="FFFFFF"/>
                </a:solidFill>
                <a:latin typeface="Arial"/>
                <a:cs typeface="Arial"/>
              </a:rPr>
              <a:t>Founded </a:t>
            </a:r>
            <a:r>
              <a:rPr sz="1600" spc="-10" dirty="0">
                <a:solidFill>
                  <a:srgbClr val="FFFFFF"/>
                </a:solidFill>
                <a:latin typeface="Arial"/>
                <a:cs typeface="Arial"/>
              </a:rPr>
              <a:t>in </a:t>
            </a:r>
            <a:r>
              <a:rPr sz="1600" spc="-5" dirty="0">
                <a:solidFill>
                  <a:srgbClr val="FFFFFF"/>
                </a:solidFill>
                <a:latin typeface="Arial"/>
                <a:cs typeface="Arial"/>
              </a:rPr>
              <a:t>1968 </a:t>
            </a:r>
            <a:r>
              <a:rPr sz="1600" spc="40" dirty="0">
                <a:solidFill>
                  <a:srgbClr val="FFFFFF"/>
                </a:solidFill>
                <a:latin typeface="Arial"/>
                <a:cs typeface="Arial"/>
              </a:rPr>
              <a:t>to do </a:t>
            </a:r>
            <a:r>
              <a:rPr sz="1600" spc="-5" dirty="0">
                <a:solidFill>
                  <a:srgbClr val="FFFFFF"/>
                </a:solidFill>
                <a:latin typeface="Arial"/>
                <a:cs typeface="Arial"/>
              </a:rPr>
              <a:t>research </a:t>
            </a:r>
            <a:r>
              <a:rPr sz="1600" spc="10" dirty="0">
                <a:solidFill>
                  <a:srgbClr val="FFFFFF"/>
                </a:solidFill>
                <a:latin typeface="Arial"/>
                <a:cs typeface="Arial"/>
              </a:rPr>
              <a:t>at </a:t>
            </a:r>
            <a:r>
              <a:rPr sz="1600" spc="-35" dirty="0">
                <a:solidFill>
                  <a:srgbClr val="FFFFFF"/>
                </a:solidFill>
                <a:latin typeface="Arial"/>
                <a:cs typeface="Arial"/>
              </a:rPr>
              <a:t>a </a:t>
            </a:r>
            <a:r>
              <a:rPr sz="1600" spc="-5" dirty="0">
                <a:solidFill>
                  <a:srgbClr val="FFFFFF"/>
                </a:solidFill>
                <a:latin typeface="Arial"/>
                <a:cs typeface="Arial"/>
              </a:rPr>
              <a:t>scale </a:t>
            </a:r>
            <a:r>
              <a:rPr sz="1600" spc="15" dirty="0">
                <a:solidFill>
                  <a:srgbClr val="FFFFFF"/>
                </a:solidFill>
                <a:latin typeface="Arial"/>
                <a:cs typeface="Arial"/>
              </a:rPr>
              <a:t>that </a:t>
            </a:r>
            <a:r>
              <a:rPr sz="1600" spc="10" dirty="0">
                <a:solidFill>
                  <a:srgbClr val="FFFFFF"/>
                </a:solidFill>
                <a:latin typeface="Arial"/>
                <a:cs typeface="Arial"/>
              </a:rPr>
              <a:t>no  </a:t>
            </a:r>
            <a:r>
              <a:rPr sz="1600" spc="-5" dirty="0">
                <a:solidFill>
                  <a:srgbClr val="FFFFFF"/>
                </a:solidFill>
                <a:latin typeface="Arial"/>
                <a:cs typeface="Arial"/>
              </a:rPr>
              <a:t>university </a:t>
            </a:r>
            <a:r>
              <a:rPr sz="1600" spc="5" dirty="0">
                <a:solidFill>
                  <a:srgbClr val="FFFFFF"/>
                </a:solidFill>
                <a:latin typeface="Arial"/>
                <a:cs typeface="Arial"/>
              </a:rPr>
              <a:t>can </a:t>
            </a:r>
            <a:r>
              <a:rPr sz="1600" spc="40" dirty="0">
                <a:solidFill>
                  <a:srgbClr val="FFFFFF"/>
                </a:solidFill>
                <a:latin typeface="Arial"/>
                <a:cs typeface="Arial"/>
              </a:rPr>
              <a:t>do </a:t>
            </a:r>
            <a:r>
              <a:rPr sz="1600" spc="5" dirty="0">
                <a:solidFill>
                  <a:srgbClr val="FFFFFF"/>
                </a:solidFill>
                <a:latin typeface="Arial"/>
                <a:cs typeface="Arial"/>
              </a:rPr>
              <a:t>on </a:t>
            </a:r>
            <a:r>
              <a:rPr sz="1600" spc="10" dirty="0">
                <a:solidFill>
                  <a:srgbClr val="FFFFFF"/>
                </a:solidFill>
                <a:latin typeface="Arial"/>
                <a:cs typeface="Arial"/>
              </a:rPr>
              <a:t>its</a:t>
            </a:r>
            <a:r>
              <a:rPr sz="1600" spc="-45" dirty="0">
                <a:solidFill>
                  <a:srgbClr val="FFFFFF"/>
                </a:solidFill>
                <a:latin typeface="Arial"/>
                <a:cs typeface="Arial"/>
              </a:rPr>
              <a:t> </a:t>
            </a:r>
            <a:r>
              <a:rPr sz="1600" spc="25" dirty="0">
                <a:solidFill>
                  <a:srgbClr val="FFFFFF"/>
                </a:solidFill>
                <a:latin typeface="Arial"/>
                <a:cs typeface="Arial"/>
              </a:rPr>
              <a:t>own</a:t>
            </a:r>
            <a:endParaRPr sz="1600">
              <a:latin typeface="Arial"/>
              <a:cs typeface="Arial"/>
            </a:endParaRPr>
          </a:p>
          <a:p>
            <a:pPr marL="298450" indent="-285750">
              <a:lnSpc>
                <a:spcPts val="1820"/>
              </a:lnSpc>
              <a:buChar char="•"/>
              <a:tabLst>
                <a:tab pos="297815" algn="l"/>
                <a:tab pos="298450" algn="l"/>
              </a:tabLst>
            </a:pPr>
            <a:r>
              <a:rPr sz="1600" dirty="0">
                <a:solidFill>
                  <a:srgbClr val="FFFFFF"/>
                </a:solidFill>
                <a:latin typeface="Arial"/>
                <a:cs typeface="Arial"/>
              </a:rPr>
              <a:t>Home </a:t>
            </a:r>
            <a:r>
              <a:rPr sz="1600" spc="40" dirty="0">
                <a:solidFill>
                  <a:srgbClr val="FFFFFF"/>
                </a:solidFill>
                <a:latin typeface="Arial"/>
                <a:cs typeface="Arial"/>
              </a:rPr>
              <a:t>to </a:t>
            </a:r>
            <a:r>
              <a:rPr sz="1600" dirty="0">
                <a:solidFill>
                  <a:srgbClr val="FFFFFF"/>
                </a:solidFill>
                <a:latin typeface="Arial"/>
                <a:cs typeface="Arial"/>
              </a:rPr>
              <a:t>~600 </a:t>
            </a:r>
            <a:r>
              <a:rPr sz="1600" spc="15" dirty="0">
                <a:solidFill>
                  <a:srgbClr val="FFFFFF"/>
                </a:solidFill>
                <a:latin typeface="Arial"/>
                <a:cs typeface="Arial"/>
              </a:rPr>
              <a:t>staff </a:t>
            </a:r>
            <a:r>
              <a:rPr sz="1600" spc="5" dirty="0">
                <a:solidFill>
                  <a:srgbClr val="FFFFFF"/>
                </a:solidFill>
                <a:latin typeface="Arial"/>
                <a:cs typeface="Arial"/>
              </a:rPr>
              <a:t>and </a:t>
            </a:r>
            <a:r>
              <a:rPr sz="1600" spc="15" dirty="0">
                <a:solidFill>
                  <a:srgbClr val="FFFFFF"/>
                </a:solidFill>
                <a:latin typeface="Arial"/>
                <a:cs typeface="Arial"/>
              </a:rPr>
              <a:t>students from </a:t>
            </a:r>
            <a:r>
              <a:rPr sz="1600" spc="-5" dirty="0">
                <a:solidFill>
                  <a:srgbClr val="FFFFFF"/>
                </a:solidFill>
                <a:latin typeface="Arial"/>
                <a:cs typeface="Arial"/>
              </a:rPr>
              <a:t>30</a:t>
            </a:r>
            <a:r>
              <a:rPr sz="1600" spc="-85" dirty="0">
                <a:solidFill>
                  <a:srgbClr val="FFFFFF"/>
                </a:solidFill>
                <a:latin typeface="Arial"/>
                <a:cs typeface="Arial"/>
              </a:rPr>
              <a:t> </a:t>
            </a:r>
            <a:r>
              <a:rPr sz="1600" spc="5" dirty="0">
                <a:solidFill>
                  <a:srgbClr val="FFFFFF"/>
                </a:solidFill>
                <a:latin typeface="Arial"/>
                <a:cs typeface="Arial"/>
              </a:rPr>
              <a:t>countries</a:t>
            </a:r>
            <a:endParaRPr sz="1600">
              <a:latin typeface="Arial"/>
              <a:cs typeface="Arial"/>
            </a:endParaRPr>
          </a:p>
          <a:p>
            <a:pPr marL="298450" indent="-285750">
              <a:lnSpc>
                <a:spcPts val="1910"/>
              </a:lnSpc>
              <a:buChar char="•"/>
              <a:tabLst>
                <a:tab pos="297815" algn="l"/>
                <a:tab pos="298450" algn="l"/>
              </a:tabLst>
            </a:pPr>
            <a:r>
              <a:rPr sz="1600" spc="25" dirty="0">
                <a:solidFill>
                  <a:srgbClr val="FFFFFF"/>
                </a:solidFill>
                <a:latin typeface="Arial"/>
                <a:cs typeface="Arial"/>
              </a:rPr>
              <a:t>&gt; </a:t>
            </a:r>
            <a:r>
              <a:rPr sz="1600" spc="-5" dirty="0">
                <a:solidFill>
                  <a:srgbClr val="FFFFFF"/>
                </a:solidFill>
                <a:latin typeface="Arial"/>
                <a:cs typeface="Arial"/>
              </a:rPr>
              <a:t>200 </a:t>
            </a:r>
            <a:r>
              <a:rPr sz="1600" spc="15" dirty="0">
                <a:solidFill>
                  <a:srgbClr val="FFFFFF"/>
                </a:solidFill>
                <a:latin typeface="Arial"/>
                <a:cs typeface="Arial"/>
              </a:rPr>
              <a:t>students </a:t>
            </a:r>
            <a:r>
              <a:rPr sz="1600" spc="-60" dirty="0">
                <a:solidFill>
                  <a:srgbClr val="FFFFFF"/>
                </a:solidFill>
                <a:latin typeface="Arial"/>
                <a:cs typeface="Arial"/>
              </a:rPr>
              <a:t>&amp; </a:t>
            </a:r>
            <a:r>
              <a:rPr sz="1600" spc="30" dirty="0">
                <a:solidFill>
                  <a:srgbClr val="FFFFFF"/>
                </a:solidFill>
                <a:latin typeface="Arial"/>
                <a:cs typeface="Arial"/>
              </a:rPr>
              <a:t>post-doctoral </a:t>
            </a:r>
            <a:r>
              <a:rPr sz="1600" spc="-10" dirty="0">
                <a:solidFill>
                  <a:srgbClr val="FFFFFF"/>
                </a:solidFill>
                <a:latin typeface="Arial"/>
                <a:cs typeface="Arial"/>
              </a:rPr>
              <a:t>researchers</a:t>
            </a:r>
            <a:endParaRPr sz="1600">
              <a:latin typeface="Arial"/>
              <a:cs typeface="Arial"/>
            </a:endParaRPr>
          </a:p>
        </p:txBody>
      </p:sp>
      <p:sp>
        <p:nvSpPr>
          <p:cNvPr id="7" name="object 7"/>
          <p:cNvSpPr/>
          <p:nvPr/>
        </p:nvSpPr>
        <p:spPr>
          <a:xfrm>
            <a:off x="4813998" y="5566409"/>
            <a:ext cx="3336620" cy="741471"/>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51010" y="92646"/>
            <a:ext cx="7644765" cy="756920"/>
          </a:xfrm>
          <a:prstGeom prst="rect">
            <a:avLst/>
          </a:prstGeom>
        </p:spPr>
        <p:txBody>
          <a:bodyPr vert="horz" wrap="square" lIns="0" tIns="12700" rIns="0" bIns="0" rtlCol="0">
            <a:spAutoFit/>
          </a:bodyPr>
          <a:lstStyle/>
          <a:p>
            <a:pPr marL="12700">
              <a:lnSpc>
                <a:spcPct val="100000"/>
              </a:lnSpc>
              <a:spcBef>
                <a:spcPts val="100"/>
              </a:spcBef>
            </a:pPr>
            <a:r>
              <a:rPr sz="4800" spc="204" dirty="0">
                <a:solidFill>
                  <a:srgbClr val="FFFFFF"/>
                </a:solidFill>
                <a:latin typeface="Times New Roman"/>
                <a:cs typeface="Times New Roman"/>
              </a:rPr>
              <a:t>QuantuM </a:t>
            </a:r>
            <a:r>
              <a:rPr sz="4800" spc="340" dirty="0">
                <a:solidFill>
                  <a:srgbClr val="FFFFFF"/>
                </a:solidFill>
                <a:latin typeface="Times New Roman"/>
                <a:cs typeface="Times New Roman"/>
              </a:rPr>
              <a:t>sputiK</a:t>
            </a:r>
            <a:r>
              <a:rPr sz="4800" spc="-310" dirty="0">
                <a:solidFill>
                  <a:srgbClr val="FFFFFF"/>
                </a:solidFill>
                <a:latin typeface="Times New Roman"/>
                <a:cs typeface="Times New Roman"/>
              </a:rPr>
              <a:t> </a:t>
            </a:r>
            <a:r>
              <a:rPr sz="4800" spc="125" dirty="0">
                <a:solidFill>
                  <a:srgbClr val="FFFFFF"/>
                </a:solidFill>
                <a:latin typeface="Times New Roman"/>
                <a:cs typeface="Times New Roman"/>
              </a:rPr>
              <a:t>MoMent.</a:t>
            </a:r>
            <a:endParaRPr sz="4800">
              <a:latin typeface="Times New Roman"/>
              <a:cs typeface="Times New Roman"/>
            </a:endParaRPr>
          </a:p>
        </p:txBody>
      </p:sp>
      <p:sp>
        <p:nvSpPr>
          <p:cNvPr id="3" name="object 3"/>
          <p:cNvSpPr/>
          <p:nvPr/>
        </p:nvSpPr>
        <p:spPr>
          <a:xfrm>
            <a:off x="312420" y="1057655"/>
            <a:ext cx="5961126" cy="4833364"/>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391477" y="6251828"/>
            <a:ext cx="3164840"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FFFFFF"/>
                </a:solidFill>
                <a:latin typeface="Arial"/>
                <a:cs typeface="Arial"/>
              </a:rPr>
              <a:t>The Economist: Sep 25th</a:t>
            </a:r>
            <a:r>
              <a:rPr sz="1800" spc="-15" dirty="0">
                <a:solidFill>
                  <a:srgbClr val="FFFFFF"/>
                </a:solidFill>
                <a:latin typeface="Arial"/>
                <a:cs typeface="Arial"/>
              </a:rPr>
              <a:t> </a:t>
            </a:r>
            <a:r>
              <a:rPr sz="1800" spc="-5" dirty="0">
                <a:solidFill>
                  <a:srgbClr val="FFFFFF"/>
                </a:solidFill>
                <a:latin typeface="Arial"/>
                <a:cs typeface="Arial"/>
              </a:rPr>
              <a:t>2019</a:t>
            </a:r>
            <a:endParaRPr sz="1800">
              <a:latin typeface="Arial"/>
              <a:cs typeface="Arial"/>
            </a:endParaRPr>
          </a:p>
        </p:txBody>
      </p:sp>
      <p:sp>
        <p:nvSpPr>
          <p:cNvPr id="5" name="object 5"/>
          <p:cNvSpPr/>
          <p:nvPr/>
        </p:nvSpPr>
        <p:spPr>
          <a:xfrm>
            <a:off x="6374129" y="1057655"/>
            <a:ext cx="5602224" cy="483336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12597" y="886205"/>
            <a:ext cx="11871198" cy="5762244"/>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580" y="166878"/>
            <a:ext cx="4900930" cy="1896745"/>
          </a:xfrm>
          <a:custGeom>
            <a:avLst/>
            <a:gdLst/>
            <a:ahLst/>
            <a:cxnLst/>
            <a:rect l="l" t="t" r="r" b="b"/>
            <a:pathLst>
              <a:path w="4900930" h="1896745">
                <a:moveTo>
                  <a:pt x="4900422" y="0"/>
                </a:moveTo>
                <a:lnTo>
                  <a:pt x="0" y="0"/>
                </a:lnTo>
                <a:lnTo>
                  <a:pt x="0" y="1896618"/>
                </a:lnTo>
                <a:lnTo>
                  <a:pt x="4900422" y="1896618"/>
                </a:lnTo>
                <a:lnTo>
                  <a:pt x="4900422" y="0"/>
                </a:lnTo>
                <a:close/>
              </a:path>
            </a:pathLst>
          </a:custGeom>
          <a:solidFill>
            <a:srgbClr val="FFFF00"/>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50165" rIns="0" bIns="0" rtlCol="0">
            <a:spAutoFit/>
          </a:bodyPr>
          <a:lstStyle/>
          <a:p>
            <a:pPr marL="12700" marR="5080">
              <a:lnSpc>
                <a:spcPts val="2380"/>
              </a:lnSpc>
              <a:spcBef>
                <a:spcPts val="395"/>
              </a:spcBef>
            </a:pPr>
            <a:r>
              <a:rPr dirty="0"/>
              <a:t>A </a:t>
            </a:r>
            <a:r>
              <a:rPr spc="-10" dirty="0"/>
              <a:t>QUANTUM </a:t>
            </a:r>
            <a:r>
              <a:rPr spc="-15" dirty="0"/>
              <a:t>TECHNOLOGY </a:t>
            </a:r>
            <a:r>
              <a:rPr spc="-10" dirty="0"/>
              <a:t>ROADMAP  FOR </a:t>
            </a:r>
            <a:r>
              <a:rPr spc="-5" dirty="0"/>
              <a:t>SOUTH AFRICA </a:t>
            </a:r>
            <a:r>
              <a:rPr dirty="0"/>
              <a:t>: </a:t>
            </a:r>
            <a:r>
              <a:rPr b="0" spc="-60" dirty="0">
                <a:latin typeface="Trebuchet MS"/>
                <a:cs typeface="Trebuchet MS"/>
              </a:rPr>
              <a:t>A</a:t>
            </a:r>
            <a:r>
              <a:rPr b="0" spc="-200" dirty="0">
                <a:latin typeface="Trebuchet MS"/>
                <a:cs typeface="Trebuchet MS"/>
              </a:rPr>
              <a:t> </a:t>
            </a:r>
            <a:r>
              <a:rPr b="0" spc="-100" dirty="0">
                <a:latin typeface="Trebuchet MS"/>
                <a:cs typeface="Trebuchet MS"/>
              </a:rPr>
              <a:t>Quantum</a:t>
            </a:r>
          </a:p>
          <a:p>
            <a:pPr marL="12700">
              <a:lnSpc>
                <a:spcPts val="2335"/>
              </a:lnSpc>
            </a:pPr>
            <a:r>
              <a:rPr b="0" spc="-125" dirty="0">
                <a:latin typeface="Trebuchet MS"/>
                <a:cs typeface="Trebuchet MS"/>
              </a:rPr>
              <a:t>Communication </a:t>
            </a:r>
            <a:r>
              <a:rPr b="0" spc="-135" dirty="0">
                <a:latin typeface="Trebuchet MS"/>
                <a:cs typeface="Trebuchet MS"/>
              </a:rPr>
              <a:t>Flagship: </a:t>
            </a:r>
            <a:r>
              <a:rPr b="0" spc="-114" dirty="0">
                <a:latin typeface="Trebuchet MS"/>
                <a:cs typeface="Trebuchet MS"/>
              </a:rPr>
              <a:t>building</a:t>
            </a:r>
            <a:r>
              <a:rPr b="0" spc="-375" dirty="0">
                <a:latin typeface="Trebuchet MS"/>
                <a:cs typeface="Trebuchet MS"/>
              </a:rPr>
              <a:t> </a:t>
            </a:r>
            <a:r>
              <a:rPr b="0" spc="-120" dirty="0">
                <a:latin typeface="Trebuchet MS"/>
                <a:cs typeface="Trebuchet MS"/>
              </a:rPr>
              <a:t>the</a:t>
            </a:r>
          </a:p>
        </p:txBody>
      </p:sp>
      <p:sp>
        <p:nvSpPr>
          <p:cNvPr id="4" name="object 4"/>
          <p:cNvSpPr txBox="1"/>
          <p:nvPr/>
        </p:nvSpPr>
        <p:spPr>
          <a:xfrm>
            <a:off x="147002" y="1048258"/>
            <a:ext cx="3744595" cy="964565"/>
          </a:xfrm>
          <a:prstGeom prst="rect">
            <a:avLst/>
          </a:prstGeom>
        </p:spPr>
        <p:txBody>
          <a:bodyPr vert="horz" wrap="square" lIns="0" tIns="50165" rIns="0" bIns="0" rtlCol="0">
            <a:spAutoFit/>
          </a:bodyPr>
          <a:lstStyle/>
          <a:p>
            <a:pPr marL="12700" marR="5080">
              <a:lnSpc>
                <a:spcPts val="2380"/>
              </a:lnSpc>
              <a:spcBef>
                <a:spcPts val="395"/>
              </a:spcBef>
            </a:pPr>
            <a:r>
              <a:rPr sz="2200" spc="-110" dirty="0">
                <a:latin typeface="Trebuchet MS"/>
                <a:cs typeface="Trebuchet MS"/>
              </a:rPr>
              <a:t>(South)</a:t>
            </a:r>
            <a:r>
              <a:rPr sz="2200" spc="-210" dirty="0">
                <a:latin typeface="Trebuchet MS"/>
                <a:cs typeface="Trebuchet MS"/>
              </a:rPr>
              <a:t> </a:t>
            </a:r>
            <a:r>
              <a:rPr sz="2200" spc="-130" dirty="0">
                <a:latin typeface="Trebuchet MS"/>
                <a:cs typeface="Trebuchet MS"/>
              </a:rPr>
              <a:t>African</a:t>
            </a:r>
            <a:r>
              <a:rPr sz="2200" spc="-220" dirty="0">
                <a:latin typeface="Trebuchet MS"/>
                <a:cs typeface="Trebuchet MS"/>
              </a:rPr>
              <a:t> </a:t>
            </a:r>
            <a:r>
              <a:rPr sz="2200" spc="-85" dirty="0">
                <a:latin typeface="Trebuchet MS"/>
                <a:cs typeface="Trebuchet MS"/>
              </a:rPr>
              <a:t>node</a:t>
            </a:r>
            <a:r>
              <a:rPr sz="2200" spc="-225" dirty="0">
                <a:latin typeface="Trebuchet MS"/>
                <a:cs typeface="Trebuchet MS"/>
              </a:rPr>
              <a:t> </a:t>
            </a:r>
            <a:r>
              <a:rPr sz="2200" spc="-105" dirty="0">
                <a:latin typeface="Trebuchet MS"/>
                <a:cs typeface="Trebuchet MS"/>
              </a:rPr>
              <a:t>of</a:t>
            </a:r>
            <a:r>
              <a:rPr sz="2200" spc="-200" dirty="0">
                <a:latin typeface="Trebuchet MS"/>
                <a:cs typeface="Trebuchet MS"/>
              </a:rPr>
              <a:t> </a:t>
            </a:r>
            <a:r>
              <a:rPr sz="2200" spc="-120" dirty="0">
                <a:latin typeface="Trebuchet MS"/>
                <a:cs typeface="Trebuchet MS"/>
              </a:rPr>
              <a:t>the</a:t>
            </a:r>
            <a:r>
              <a:rPr sz="2200" spc="-215" dirty="0">
                <a:latin typeface="Trebuchet MS"/>
                <a:cs typeface="Trebuchet MS"/>
              </a:rPr>
              <a:t> </a:t>
            </a:r>
            <a:r>
              <a:rPr sz="2200" spc="-125" dirty="0">
                <a:latin typeface="Trebuchet MS"/>
                <a:cs typeface="Trebuchet MS"/>
              </a:rPr>
              <a:t>global  </a:t>
            </a:r>
            <a:r>
              <a:rPr sz="2200" spc="-110" dirty="0">
                <a:latin typeface="Trebuchet MS"/>
                <a:cs typeface="Trebuchet MS"/>
              </a:rPr>
              <a:t>quantum</a:t>
            </a:r>
            <a:r>
              <a:rPr sz="2200" spc="-229" dirty="0">
                <a:latin typeface="Trebuchet MS"/>
                <a:cs typeface="Trebuchet MS"/>
              </a:rPr>
              <a:t> </a:t>
            </a:r>
            <a:r>
              <a:rPr sz="2200" spc="-135" dirty="0">
                <a:latin typeface="Trebuchet MS"/>
                <a:cs typeface="Trebuchet MS"/>
              </a:rPr>
              <a:t>internet</a:t>
            </a:r>
            <a:endParaRPr sz="2200">
              <a:latin typeface="Trebuchet MS"/>
              <a:cs typeface="Trebuchet MS"/>
            </a:endParaRPr>
          </a:p>
          <a:p>
            <a:pPr marL="12700">
              <a:lnSpc>
                <a:spcPts val="2335"/>
              </a:lnSpc>
            </a:pPr>
            <a:r>
              <a:rPr sz="2200" b="1" dirty="0">
                <a:latin typeface="Carlito"/>
                <a:cs typeface="Carlito"/>
              </a:rPr>
              <a:t>(A. </a:t>
            </a:r>
            <a:r>
              <a:rPr sz="2200" b="1" spc="-10" dirty="0">
                <a:latin typeface="Carlito"/>
                <a:cs typeface="Carlito"/>
              </a:rPr>
              <a:t>Forbes et</a:t>
            </a:r>
            <a:r>
              <a:rPr sz="2200" b="1" spc="35" dirty="0">
                <a:latin typeface="Carlito"/>
                <a:cs typeface="Carlito"/>
              </a:rPr>
              <a:t> </a:t>
            </a:r>
            <a:r>
              <a:rPr sz="2200" b="1" spc="-5" dirty="0">
                <a:latin typeface="Carlito"/>
                <a:cs typeface="Carlito"/>
              </a:rPr>
              <a:t>al.)</a:t>
            </a:r>
            <a:endParaRPr sz="2200">
              <a:latin typeface="Carlito"/>
              <a:cs typeface="Carlito"/>
            </a:endParaRPr>
          </a:p>
        </p:txBody>
      </p:sp>
      <p:sp>
        <p:nvSpPr>
          <p:cNvPr id="5" name="object 5"/>
          <p:cNvSpPr/>
          <p:nvPr/>
        </p:nvSpPr>
        <p:spPr>
          <a:xfrm>
            <a:off x="16001" y="2063495"/>
            <a:ext cx="4897755" cy="4794885"/>
          </a:xfrm>
          <a:custGeom>
            <a:avLst/>
            <a:gdLst/>
            <a:ahLst/>
            <a:cxnLst/>
            <a:rect l="l" t="t" r="r" b="b"/>
            <a:pathLst>
              <a:path w="4897755" h="4794884">
                <a:moveTo>
                  <a:pt x="4897374" y="0"/>
                </a:moveTo>
                <a:lnTo>
                  <a:pt x="0" y="0"/>
                </a:lnTo>
                <a:lnTo>
                  <a:pt x="0" y="4794504"/>
                </a:lnTo>
                <a:lnTo>
                  <a:pt x="4897374" y="4794504"/>
                </a:lnTo>
                <a:lnTo>
                  <a:pt x="4897374" y="0"/>
                </a:lnTo>
                <a:close/>
              </a:path>
            </a:pathLst>
          </a:custGeom>
          <a:solidFill>
            <a:srgbClr val="002060"/>
          </a:solidFill>
        </p:spPr>
        <p:txBody>
          <a:bodyPr wrap="square" lIns="0" tIns="0" rIns="0" bIns="0" rtlCol="0"/>
          <a:lstStyle/>
          <a:p>
            <a:endParaRPr/>
          </a:p>
        </p:txBody>
      </p:sp>
      <p:sp>
        <p:nvSpPr>
          <p:cNvPr id="6" name="object 6"/>
          <p:cNvSpPr txBox="1"/>
          <p:nvPr/>
        </p:nvSpPr>
        <p:spPr>
          <a:xfrm>
            <a:off x="94614" y="2403856"/>
            <a:ext cx="4715510" cy="4162425"/>
          </a:xfrm>
          <a:prstGeom prst="rect">
            <a:avLst/>
          </a:prstGeom>
        </p:spPr>
        <p:txBody>
          <a:bodyPr vert="horz" wrap="square" lIns="0" tIns="41275" rIns="0" bIns="0" rtlCol="0">
            <a:spAutoFit/>
          </a:bodyPr>
          <a:lstStyle/>
          <a:p>
            <a:pPr marL="354965" marR="22860" indent="-342900">
              <a:lnSpc>
                <a:spcPts val="1839"/>
              </a:lnSpc>
              <a:spcBef>
                <a:spcPts val="325"/>
              </a:spcBef>
              <a:buFont typeface="Wingdings"/>
              <a:buChar char=""/>
              <a:tabLst>
                <a:tab pos="354965" algn="l"/>
                <a:tab pos="355600" algn="l"/>
              </a:tabLst>
            </a:pPr>
            <a:r>
              <a:rPr sz="1700" spc="-10" dirty="0">
                <a:solidFill>
                  <a:srgbClr val="FFFFFF"/>
                </a:solidFill>
                <a:latin typeface="Carlito"/>
                <a:cs typeface="Carlito"/>
              </a:rPr>
              <a:t>Developed </a:t>
            </a:r>
            <a:r>
              <a:rPr sz="1700" spc="-5" dirty="0">
                <a:solidFill>
                  <a:srgbClr val="FFFFFF"/>
                </a:solidFill>
                <a:latin typeface="Carlito"/>
                <a:cs typeface="Carlito"/>
              </a:rPr>
              <a:t>nations </a:t>
            </a:r>
            <a:r>
              <a:rPr sz="1700" spc="-15" dirty="0">
                <a:solidFill>
                  <a:srgbClr val="FFFFFF"/>
                </a:solidFill>
                <a:latin typeface="Carlito"/>
                <a:cs typeface="Carlito"/>
              </a:rPr>
              <a:t>have invested </a:t>
            </a:r>
            <a:r>
              <a:rPr sz="1700" spc="-10" dirty="0">
                <a:solidFill>
                  <a:srgbClr val="FFFFFF"/>
                </a:solidFill>
                <a:latin typeface="Carlito"/>
                <a:cs typeface="Carlito"/>
              </a:rPr>
              <a:t>heavily over </a:t>
            </a:r>
            <a:r>
              <a:rPr sz="1700" spc="-5" dirty="0">
                <a:solidFill>
                  <a:srgbClr val="FFFFFF"/>
                </a:solidFill>
                <a:latin typeface="Carlito"/>
                <a:cs typeface="Carlito"/>
              </a:rPr>
              <a:t>the  </a:t>
            </a:r>
            <a:r>
              <a:rPr sz="1700" spc="-10" dirty="0">
                <a:solidFill>
                  <a:srgbClr val="FFFFFF"/>
                </a:solidFill>
                <a:latin typeface="Carlito"/>
                <a:cs typeface="Carlito"/>
              </a:rPr>
              <a:t>past two </a:t>
            </a:r>
            <a:r>
              <a:rPr sz="1700" spc="-5" dirty="0">
                <a:solidFill>
                  <a:srgbClr val="FFFFFF"/>
                </a:solidFill>
                <a:latin typeface="Carlito"/>
                <a:cs typeface="Carlito"/>
              </a:rPr>
              <a:t>decades in establishing a </a:t>
            </a:r>
            <a:r>
              <a:rPr sz="1700" spc="-15" dirty="0">
                <a:solidFill>
                  <a:srgbClr val="FFFFFF"/>
                </a:solidFill>
                <a:latin typeface="Carlito"/>
                <a:cs typeface="Carlito"/>
              </a:rPr>
              <a:t>vibrant  </a:t>
            </a:r>
            <a:r>
              <a:rPr sz="1700" spc="-10" dirty="0">
                <a:solidFill>
                  <a:srgbClr val="FFFFFF"/>
                </a:solidFill>
                <a:latin typeface="Carlito"/>
                <a:cs typeface="Carlito"/>
              </a:rPr>
              <a:t>research </a:t>
            </a:r>
            <a:r>
              <a:rPr sz="1700" spc="-5" dirty="0">
                <a:solidFill>
                  <a:srgbClr val="FFFFFF"/>
                </a:solidFill>
                <a:latin typeface="Carlito"/>
                <a:cs typeface="Carlito"/>
              </a:rPr>
              <a:t>community studying quantum  technology </a:t>
            </a:r>
            <a:r>
              <a:rPr sz="1700" spc="-15" dirty="0">
                <a:solidFill>
                  <a:srgbClr val="FFFFFF"/>
                </a:solidFill>
                <a:latin typeface="Carlito"/>
                <a:cs typeface="Carlito"/>
              </a:rPr>
              <a:t>related</a:t>
            </a:r>
            <a:r>
              <a:rPr sz="1700" spc="15" dirty="0">
                <a:solidFill>
                  <a:srgbClr val="FFFFFF"/>
                </a:solidFill>
                <a:latin typeface="Carlito"/>
                <a:cs typeface="Carlito"/>
              </a:rPr>
              <a:t> </a:t>
            </a:r>
            <a:r>
              <a:rPr sz="1700" spc="-10" dirty="0">
                <a:solidFill>
                  <a:srgbClr val="FFFFFF"/>
                </a:solidFill>
                <a:latin typeface="Carlito"/>
                <a:cs typeface="Carlito"/>
              </a:rPr>
              <a:t>physics.</a:t>
            </a:r>
            <a:endParaRPr sz="1700">
              <a:latin typeface="Carlito"/>
              <a:cs typeface="Carlito"/>
            </a:endParaRPr>
          </a:p>
          <a:p>
            <a:pPr marL="354965" marR="140335" indent="-342900">
              <a:lnSpc>
                <a:spcPts val="1839"/>
              </a:lnSpc>
              <a:spcBef>
                <a:spcPts val="985"/>
              </a:spcBef>
              <a:buFont typeface="Wingdings"/>
              <a:buChar char=""/>
              <a:tabLst>
                <a:tab pos="354965" algn="l"/>
                <a:tab pos="355600" algn="l"/>
              </a:tabLst>
            </a:pPr>
            <a:r>
              <a:rPr sz="1700" spc="-10" dirty="0">
                <a:solidFill>
                  <a:srgbClr val="FFFFFF"/>
                </a:solidFill>
                <a:latin typeface="Carlito"/>
                <a:cs typeface="Carlito"/>
              </a:rPr>
              <a:t>Many </a:t>
            </a:r>
            <a:r>
              <a:rPr sz="1700" spc="-5" dirty="0">
                <a:solidFill>
                  <a:srgbClr val="FFFFFF"/>
                </a:solidFill>
                <a:latin typeface="Carlito"/>
                <a:cs typeface="Carlito"/>
              </a:rPr>
              <a:t>policy documents on national </a:t>
            </a:r>
            <a:r>
              <a:rPr sz="1700" spc="-15" dirty="0">
                <a:solidFill>
                  <a:srgbClr val="FFFFFF"/>
                </a:solidFill>
                <a:latin typeface="Carlito"/>
                <a:cs typeface="Carlito"/>
              </a:rPr>
              <a:t>efforts to  </a:t>
            </a:r>
            <a:r>
              <a:rPr sz="1700" spc="-10" dirty="0">
                <a:solidFill>
                  <a:srgbClr val="FFFFFF"/>
                </a:solidFill>
                <a:latin typeface="Carlito"/>
                <a:cs typeface="Carlito"/>
              </a:rPr>
              <a:t>develop </a:t>
            </a:r>
            <a:r>
              <a:rPr sz="1700" spc="-5" dirty="0">
                <a:solidFill>
                  <a:srgbClr val="FFFFFF"/>
                </a:solidFill>
                <a:latin typeface="Carlito"/>
                <a:cs typeface="Carlito"/>
              </a:rPr>
              <a:t>these technologies </a:t>
            </a:r>
            <a:r>
              <a:rPr sz="1700" spc="-15" dirty="0">
                <a:solidFill>
                  <a:srgbClr val="FFFFFF"/>
                </a:solidFill>
                <a:latin typeface="Carlito"/>
                <a:cs typeface="Carlito"/>
              </a:rPr>
              <a:t>have </a:t>
            </a:r>
            <a:r>
              <a:rPr sz="1700" spc="-5" dirty="0">
                <a:solidFill>
                  <a:srgbClr val="FFFFFF"/>
                </a:solidFill>
                <a:latin typeface="Carlito"/>
                <a:cs typeface="Carlito"/>
              </a:rPr>
              <a:t>been</a:t>
            </a:r>
            <a:r>
              <a:rPr sz="1700" spc="15" dirty="0">
                <a:solidFill>
                  <a:srgbClr val="FFFFFF"/>
                </a:solidFill>
                <a:latin typeface="Carlito"/>
                <a:cs typeface="Carlito"/>
              </a:rPr>
              <a:t> </a:t>
            </a:r>
            <a:r>
              <a:rPr sz="1700" spc="-5" dirty="0">
                <a:solidFill>
                  <a:srgbClr val="FFFFFF"/>
                </a:solidFill>
                <a:latin typeface="Carlito"/>
                <a:cs typeface="Carlito"/>
              </a:rPr>
              <a:t>compiled</a:t>
            </a:r>
            <a:endParaRPr sz="1700">
              <a:latin typeface="Carlito"/>
              <a:cs typeface="Carlito"/>
            </a:endParaRPr>
          </a:p>
          <a:p>
            <a:pPr marL="354965" marR="5080" indent="-342900">
              <a:lnSpc>
                <a:spcPts val="1839"/>
              </a:lnSpc>
              <a:spcBef>
                <a:spcPts val="985"/>
              </a:spcBef>
              <a:buFont typeface="Wingdings"/>
              <a:buChar char=""/>
              <a:tabLst>
                <a:tab pos="354965" algn="l"/>
                <a:tab pos="355600" algn="l"/>
              </a:tabLst>
            </a:pPr>
            <a:r>
              <a:rPr sz="1700" spc="-10" dirty="0">
                <a:solidFill>
                  <a:srgbClr val="FFFFFF"/>
                </a:solidFill>
                <a:latin typeface="Carlito"/>
                <a:cs typeface="Carlito"/>
              </a:rPr>
              <a:t>Governmental </a:t>
            </a:r>
            <a:r>
              <a:rPr sz="1700" spc="-5" dirty="0">
                <a:solidFill>
                  <a:srgbClr val="FFFFFF"/>
                </a:solidFill>
                <a:latin typeface="Carlito"/>
                <a:cs typeface="Carlito"/>
              </a:rPr>
              <a:t>funding in </a:t>
            </a:r>
            <a:r>
              <a:rPr sz="1700" spc="-10" dirty="0">
                <a:solidFill>
                  <a:srgbClr val="FFFFFF"/>
                </a:solidFill>
                <a:latin typeface="Carlito"/>
                <a:cs typeface="Carlito"/>
              </a:rPr>
              <a:t>many </a:t>
            </a:r>
            <a:r>
              <a:rPr sz="1700" spc="-5" dirty="0">
                <a:solidFill>
                  <a:srgbClr val="FFFFFF"/>
                </a:solidFill>
                <a:latin typeface="Carlito"/>
                <a:cs typeface="Carlito"/>
              </a:rPr>
              <a:t>of these </a:t>
            </a:r>
            <a:r>
              <a:rPr sz="1700" spc="-10" dirty="0">
                <a:solidFill>
                  <a:srgbClr val="FFFFFF"/>
                </a:solidFill>
                <a:latin typeface="Carlito"/>
                <a:cs typeface="Carlito"/>
              </a:rPr>
              <a:t>countries  </a:t>
            </a:r>
            <a:r>
              <a:rPr sz="1700" spc="-15" dirty="0">
                <a:solidFill>
                  <a:srgbClr val="FFFFFF"/>
                </a:solidFill>
                <a:latin typeface="Carlito"/>
                <a:cs typeface="Carlito"/>
              </a:rPr>
              <a:t>have </a:t>
            </a:r>
            <a:r>
              <a:rPr sz="1700" spc="-5" dirty="0">
                <a:solidFill>
                  <a:srgbClr val="FFFFFF"/>
                </a:solidFill>
                <a:latin typeface="Carlito"/>
                <a:cs typeface="Carlito"/>
              </a:rPr>
              <a:t>been increasingly funneled </a:t>
            </a:r>
            <a:r>
              <a:rPr sz="1700" spc="-15" dirty="0">
                <a:solidFill>
                  <a:srgbClr val="FFFFFF"/>
                </a:solidFill>
                <a:latin typeface="Carlito"/>
                <a:cs typeface="Carlito"/>
              </a:rPr>
              <a:t>toward  </a:t>
            </a:r>
            <a:r>
              <a:rPr sz="1700" spc="-10" dirty="0">
                <a:solidFill>
                  <a:srgbClr val="FFFFFF"/>
                </a:solidFill>
                <a:latin typeface="Carlito"/>
                <a:cs typeface="Carlito"/>
              </a:rPr>
              <a:t>transforming laboratory </a:t>
            </a:r>
            <a:r>
              <a:rPr sz="1700" spc="-5" dirty="0">
                <a:solidFill>
                  <a:srgbClr val="FFFFFF"/>
                </a:solidFill>
                <a:latin typeface="Carlito"/>
                <a:cs typeface="Carlito"/>
              </a:rPr>
              <a:t>successes </a:t>
            </a:r>
            <a:r>
              <a:rPr sz="1700" spc="-15" dirty="0">
                <a:solidFill>
                  <a:srgbClr val="FFFFFF"/>
                </a:solidFill>
                <a:latin typeface="Carlito"/>
                <a:cs typeface="Carlito"/>
              </a:rPr>
              <a:t>into  marketable </a:t>
            </a:r>
            <a:r>
              <a:rPr sz="1700" spc="-5" dirty="0">
                <a:solidFill>
                  <a:srgbClr val="FFFFFF"/>
                </a:solidFill>
                <a:latin typeface="Carlito"/>
                <a:cs typeface="Carlito"/>
              </a:rPr>
              <a:t>technologies </a:t>
            </a:r>
            <a:r>
              <a:rPr sz="1700" spc="-10" dirty="0">
                <a:solidFill>
                  <a:srgbClr val="FFFFFF"/>
                </a:solidFill>
                <a:latin typeface="Carlito"/>
                <a:cs typeface="Carlito"/>
              </a:rPr>
              <a:t>according </a:t>
            </a:r>
            <a:r>
              <a:rPr sz="1700" spc="-15" dirty="0">
                <a:solidFill>
                  <a:srgbClr val="FFFFFF"/>
                </a:solidFill>
                <a:latin typeface="Carlito"/>
                <a:cs typeface="Carlito"/>
              </a:rPr>
              <a:t>to </a:t>
            </a:r>
            <a:r>
              <a:rPr sz="1700" spc="-5" dirty="0">
                <a:solidFill>
                  <a:srgbClr val="FFFFFF"/>
                </a:solidFill>
                <a:latin typeface="Carlito"/>
                <a:cs typeface="Carlito"/>
              </a:rPr>
              <a:t>well-  </a:t>
            </a:r>
            <a:r>
              <a:rPr sz="1700" spc="-10" dirty="0">
                <a:solidFill>
                  <a:srgbClr val="FFFFFF"/>
                </a:solidFill>
                <a:latin typeface="Carlito"/>
                <a:cs typeface="Carlito"/>
              </a:rPr>
              <a:t>defined roadmaps.</a:t>
            </a:r>
            <a:endParaRPr sz="1700">
              <a:latin typeface="Carlito"/>
              <a:cs typeface="Carlito"/>
            </a:endParaRPr>
          </a:p>
          <a:p>
            <a:pPr marL="354965" marR="233679" indent="-342900">
              <a:lnSpc>
                <a:spcPts val="1839"/>
              </a:lnSpc>
              <a:spcBef>
                <a:spcPts val="980"/>
              </a:spcBef>
              <a:buClr>
                <a:srgbClr val="FFFFFF"/>
              </a:buClr>
              <a:buFont typeface="Wingdings"/>
              <a:buChar char=""/>
              <a:tabLst>
                <a:tab pos="404495" algn="l"/>
                <a:tab pos="405765" algn="l"/>
              </a:tabLst>
            </a:pPr>
            <a:r>
              <a:rPr dirty="0"/>
              <a:t>	</a:t>
            </a:r>
            <a:r>
              <a:rPr sz="1700" spc="-5" dirty="0">
                <a:solidFill>
                  <a:srgbClr val="FFFFFF"/>
                </a:solidFill>
                <a:latin typeface="Carlito"/>
                <a:cs typeface="Carlito"/>
              </a:rPr>
              <a:t>It is clear </a:t>
            </a:r>
            <a:r>
              <a:rPr sz="1700" spc="-10" dirty="0">
                <a:solidFill>
                  <a:srgbClr val="FFFFFF"/>
                </a:solidFill>
                <a:latin typeface="Carlito"/>
                <a:cs typeface="Carlito"/>
              </a:rPr>
              <a:t>that </a:t>
            </a:r>
            <a:r>
              <a:rPr sz="1700" spc="-5" dirty="0">
                <a:solidFill>
                  <a:srgbClr val="FFFFFF"/>
                </a:solidFill>
                <a:latin typeface="Carlito"/>
                <a:cs typeface="Carlito"/>
              </a:rPr>
              <a:t>a new industry is on the </a:t>
            </a:r>
            <a:r>
              <a:rPr sz="1700" spc="-10" dirty="0">
                <a:solidFill>
                  <a:srgbClr val="FFFFFF"/>
                </a:solidFill>
                <a:latin typeface="Carlito"/>
                <a:cs typeface="Carlito"/>
              </a:rPr>
              <a:t>horizon  </a:t>
            </a:r>
            <a:r>
              <a:rPr sz="1700" spc="-5" dirty="0">
                <a:solidFill>
                  <a:srgbClr val="FFFFFF"/>
                </a:solidFill>
                <a:latin typeface="Carlito"/>
                <a:cs typeface="Carlito"/>
              </a:rPr>
              <a:t>with </a:t>
            </a:r>
            <a:r>
              <a:rPr sz="1700" spc="-10" dirty="0">
                <a:solidFill>
                  <a:srgbClr val="FFFFFF"/>
                </a:solidFill>
                <a:latin typeface="Carlito"/>
                <a:cs typeface="Carlito"/>
              </a:rPr>
              <a:t>many </a:t>
            </a:r>
            <a:r>
              <a:rPr sz="1700" spc="-5" dirty="0">
                <a:solidFill>
                  <a:srgbClr val="FFFFFF"/>
                </a:solidFill>
                <a:latin typeface="Carlito"/>
                <a:cs typeface="Carlito"/>
              </a:rPr>
              <a:t>opportunities </a:t>
            </a:r>
            <a:r>
              <a:rPr sz="1700" spc="-15" dirty="0">
                <a:solidFill>
                  <a:srgbClr val="FFFFFF"/>
                </a:solidFill>
                <a:latin typeface="Carlito"/>
                <a:cs typeface="Carlito"/>
              </a:rPr>
              <a:t>to </a:t>
            </a:r>
            <a:r>
              <a:rPr sz="1700" spc="-10" dirty="0">
                <a:solidFill>
                  <a:srgbClr val="FFFFFF"/>
                </a:solidFill>
                <a:latin typeface="Carlito"/>
                <a:cs typeface="Carlito"/>
              </a:rPr>
              <a:t>contribute, ranging  </a:t>
            </a:r>
            <a:r>
              <a:rPr sz="1700" spc="-15" dirty="0">
                <a:solidFill>
                  <a:srgbClr val="FFFFFF"/>
                </a:solidFill>
                <a:latin typeface="Carlito"/>
                <a:cs typeface="Carlito"/>
              </a:rPr>
              <a:t>from </a:t>
            </a:r>
            <a:r>
              <a:rPr sz="1700" spc="-5" dirty="0">
                <a:solidFill>
                  <a:srgbClr val="FFFFFF"/>
                </a:solidFill>
                <a:latin typeface="Carlito"/>
                <a:cs typeface="Carlito"/>
              </a:rPr>
              <a:t>being a full-scale quantum technology  </a:t>
            </a:r>
            <a:r>
              <a:rPr sz="1700" spc="-10" dirty="0">
                <a:solidFill>
                  <a:srgbClr val="FFFFFF"/>
                </a:solidFill>
                <a:latin typeface="Carlito"/>
                <a:cs typeface="Carlito"/>
              </a:rPr>
              <a:t>manufacturer </a:t>
            </a:r>
            <a:r>
              <a:rPr sz="1700" spc="-15" dirty="0">
                <a:solidFill>
                  <a:srgbClr val="FFFFFF"/>
                </a:solidFill>
                <a:latin typeface="Carlito"/>
                <a:cs typeface="Carlito"/>
              </a:rPr>
              <a:t>to </a:t>
            </a:r>
            <a:r>
              <a:rPr sz="1700" spc="-5" dirty="0">
                <a:solidFill>
                  <a:srgbClr val="FFFFFF"/>
                </a:solidFill>
                <a:latin typeface="Carlito"/>
                <a:cs typeface="Carlito"/>
              </a:rPr>
              <a:t>a supplier of enabling  technologies </a:t>
            </a:r>
            <a:r>
              <a:rPr sz="1700" spc="-20" dirty="0">
                <a:solidFill>
                  <a:srgbClr val="FFFFFF"/>
                </a:solidFill>
                <a:latin typeface="Carlito"/>
                <a:cs typeface="Carlito"/>
              </a:rPr>
              <a:t>for </a:t>
            </a:r>
            <a:r>
              <a:rPr sz="1700" spc="-10" dirty="0">
                <a:solidFill>
                  <a:srgbClr val="FFFFFF"/>
                </a:solidFill>
                <a:latin typeface="Carlito"/>
                <a:cs typeface="Carlito"/>
              </a:rPr>
              <a:t>international</a:t>
            </a:r>
            <a:r>
              <a:rPr sz="1700" spc="25" dirty="0">
                <a:solidFill>
                  <a:srgbClr val="FFFFFF"/>
                </a:solidFill>
                <a:latin typeface="Carlito"/>
                <a:cs typeface="Carlito"/>
              </a:rPr>
              <a:t> </a:t>
            </a:r>
            <a:r>
              <a:rPr sz="1700" spc="-5" dirty="0">
                <a:solidFill>
                  <a:srgbClr val="FFFFFF"/>
                </a:solidFill>
                <a:latin typeface="Carlito"/>
                <a:cs typeface="Carlito"/>
              </a:rPr>
              <a:t>companies</a:t>
            </a:r>
            <a:endParaRPr sz="1700">
              <a:latin typeface="Carlito"/>
              <a:cs typeface="Carlito"/>
            </a:endParaRPr>
          </a:p>
        </p:txBody>
      </p:sp>
      <p:sp>
        <p:nvSpPr>
          <p:cNvPr id="7" name="object 7"/>
          <p:cNvSpPr/>
          <p:nvPr/>
        </p:nvSpPr>
        <p:spPr>
          <a:xfrm>
            <a:off x="5051771" y="220621"/>
            <a:ext cx="7110037" cy="658363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0000"/>
          </a:solidFill>
        </p:spPr>
        <p:txBody>
          <a:bodyPr wrap="square" lIns="0" tIns="0" rIns="0" bIns="0" rtlCol="0"/>
          <a:lstStyle/>
          <a:p>
            <a:endParaRPr/>
          </a:p>
        </p:txBody>
      </p:sp>
      <p:sp>
        <p:nvSpPr>
          <p:cNvPr id="3" name="object 3"/>
          <p:cNvSpPr txBox="1">
            <a:spLocks noGrp="1"/>
          </p:cNvSpPr>
          <p:nvPr>
            <p:ph type="title"/>
          </p:nvPr>
        </p:nvSpPr>
        <p:spPr>
          <a:xfrm>
            <a:off x="247015" y="192023"/>
            <a:ext cx="3785870" cy="4414520"/>
          </a:xfrm>
          <a:prstGeom prst="rect">
            <a:avLst/>
          </a:prstGeom>
        </p:spPr>
        <p:txBody>
          <a:bodyPr vert="horz" wrap="square" lIns="0" tIns="12700" rIns="0" bIns="0" rtlCol="0">
            <a:spAutoFit/>
          </a:bodyPr>
          <a:lstStyle/>
          <a:p>
            <a:pPr marL="12700" marR="5080">
              <a:lnSpc>
                <a:spcPct val="100000"/>
              </a:lnSpc>
              <a:spcBef>
                <a:spcPts val="100"/>
              </a:spcBef>
            </a:pPr>
            <a:r>
              <a:rPr sz="7200" b="0" spc="-5" dirty="0">
                <a:solidFill>
                  <a:srgbClr val="FFFFFF"/>
                </a:solidFill>
                <a:latin typeface="Arial"/>
                <a:cs typeface="Arial"/>
              </a:rPr>
              <a:t>Getting  Africa  Quan</a:t>
            </a:r>
            <a:r>
              <a:rPr sz="7200" b="0" spc="-10" dirty="0">
                <a:solidFill>
                  <a:srgbClr val="FFFFFF"/>
                </a:solidFill>
                <a:latin typeface="Arial"/>
                <a:cs typeface="Arial"/>
              </a:rPr>
              <a:t>t</a:t>
            </a:r>
            <a:r>
              <a:rPr sz="7200" b="0" spc="-5" dirty="0">
                <a:solidFill>
                  <a:srgbClr val="FFFFFF"/>
                </a:solidFill>
                <a:latin typeface="Arial"/>
                <a:cs typeface="Arial"/>
              </a:rPr>
              <a:t>um  Ready</a:t>
            </a:r>
            <a:endParaRPr sz="7200">
              <a:latin typeface="Arial"/>
              <a:cs typeface="Arial"/>
            </a:endParaRPr>
          </a:p>
        </p:txBody>
      </p:sp>
      <p:sp>
        <p:nvSpPr>
          <p:cNvPr id="4" name="object 4"/>
          <p:cNvSpPr/>
          <p:nvPr/>
        </p:nvSpPr>
        <p:spPr>
          <a:xfrm>
            <a:off x="4227576" y="731519"/>
            <a:ext cx="2957322" cy="315772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74497" y="6224778"/>
            <a:ext cx="1724393" cy="633221"/>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178040" y="132471"/>
            <a:ext cx="4483100" cy="5918200"/>
          </a:xfrm>
          <a:prstGeom prst="rect">
            <a:avLst/>
          </a:prstGeom>
        </p:spPr>
        <p:txBody>
          <a:bodyPr vert="horz" wrap="square" lIns="0" tIns="75565" rIns="0" bIns="0" rtlCol="0">
            <a:spAutoFit/>
          </a:bodyPr>
          <a:lstStyle/>
          <a:p>
            <a:pPr marL="243204" indent="-231140">
              <a:lnSpc>
                <a:spcPct val="100000"/>
              </a:lnSpc>
              <a:spcBef>
                <a:spcPts val="595"/>
              </a:spcBef>
              <a:buFont typeface="Wingdings"/>
              <a:buChar char=""/>
              <a:tabLst>
                <a:tab pos="243840" algn="l"/>
              </a:tabLst>
            </a:pPr>
            <a:r>
              <a:rPr sz="2000" b="1" spc="-5" dirty="0">
                <a:solidFill>
                  <a:srgbClr val="FFFFFF"/>
                </a:solidFill>
                <a:latin typeface="Arial"/>
                <a:cs typeface="Arial"/>
              </a:rPr>
              <a:t>Addis </a:t>
            </a:r>
            <a:r>
              <a:rPr sz="2000" b="1" spc="-10" dirty="0">
                <a:solidFill>
                  <a:srgbClr val="FFFFFF"/>
                </a:solidFill>
                <a:latin typeface="Arial"/>
                <a:cs typeface="Arial"/>
              </a:rPr>
              <a:t>Ababa</a:t>
            </a:r>
            <a:r>
              <a:rPr sz="2000" b="1" spc="20" dirty="0">
                <a:solidFill>
                  <a:srgbClr val="FFFFFF"/>
                </a:solidFill>
                <a:latin typeface="Arial"/>
                <a:cs typeface="Arial"/>
              </a:rPr>
              <a:t> </a:t>
            </a:r>
            <a:r>
              <a:rPr sz="2000" b="1" spc="-5" dirty="0">
                <a:solidFill>
                  <a:srgbClr val="FFFFFF"/>
                </a:solidFill>
                <a:latin typeface="Arial"/>
                <a:cs typeface="Arial"/>
              </a:rPr>
              <a:t>University</a:t>
            </a:r>
            <a:endParaRPr sz="2000">
              <a:latin typeface="Arial"/>
              <a:cs typeface="Arial"/>
            </a:endParaRPr>
          </a:p>
          <a:p>
            <a:pPr marL="243204" indent="-231140">
              <a:lnSpc>
                <a:spcPct val="100000"/>
              </a:lnSpc>
              <a:spcBef>
                <a:spcPts val="500"/>
              </a:spcBef>
              <a:buFont typeface="Wingdings"/>
              <a:buChar char=""/>
              <a:tabLst>
                <a:tab pos="243840" algn="l"/>
              </a:tabLst>
            </a:pPr>
            <a:r>
              <a:rPr sz="2000" b="1" spc="-5" dirty="0">
                <a:solidFill>
                  <a:srgbClr val="FFFFFF"/>
                </a:solidFill>
                <a:latin typeface="Arial"/>
                <a:cs typeface="Arial"/>
              </a:rPr>
              <a:t>University of</a:t>
            </a:r>
            <a:r>
              <a:rPr sz="2000" b="1" spc="-10" dirty="0">
                <a:solidFill>
                  <a:srgbClr val="FFFFFF"/>
                </a:solidFill>
                <a:latin typeface="Arial"/>
                <a:cs typeface="Arial"/>
              </a:rPr>
              <a:t> Ghana</a:t>
            </a:r>
            <a:endParaRPr sz="2000">
              <a:latin typeface="Arial"/>
              <a:cs typeface="Arial"/>
            </a:endParaRPr>
          </a:p>
          <a:p>
            <a:pPr marL="243204" indent="-231140">
              <a:lnSpc>
                <a:spcPct val="100000"/>
              </a:lnSpc>
              <a:spcBef>
                <a:spcPts val="505"/>
              </a:spcBef>
              <a:buFont typeface="Wingdings"/>
              <a:buChar char=""/>
              <a:tabLst>
                <a:tab pos="243840" algn="l"/>
              </a:tabLst>
            </a:pPr>
            <a:r>
              <a:rPr sz="2000" b="1" spc="-5" dirty="0">
                <a:solidFill>
                  <a:srgbClr val="FFFFFF"/>
                </a:solidFill>
                <a:latin typeface="Arial"/>
                <a:cs typeface="Arial"/>
              </a:rPr>
              <a:t>University of</a:t>
            </a:r>
            <a:r>
              <a:rPr sz="2000" b="1" spc="-15" dirty="0">
                <a:solidFill>
                  <a:srgbClr val="FFFFFF"/>
                </a:solidFill>
                <a:latin typeface="Arial"/>
                <a:cs typeface="Arial"/>
              </a:rPr>
              <a:t> </a:t>
            </a:r>
            <a:r>
              <a:rPr sz="2000" b="1" spc="-5" dirty="0">
                <a:solidFill>
                  <a:srgbClr val="FFFFFF"/>
                </a:solidFill>
                <a:latin typeface="Arial"/>
                <a:cs typeface="Arial"/>
              </a:rPr>
              <a:t>Nairobi</a:t>
            </a:r>
            <a:endParaRPr sz="2000">
              <a:latin typeface="Arial"/>
              <a:cs typeface="Arial"/>
            </a:endParaRPr>
          </a:p>
          <a:p>
            <a:pPr marL="243204" indent="-231140">
              <a:lnSpc>
                <a:spcPct val="100000"/>
              </a:lnSpc>
              <a:spcBef>
                <a:spcPts val="495"/>
              </a:spcBef>
              <a:buFont typeface="Wingdings"/>
              <a:buChar char=""/>
              <a:tabLst>
                <a:tab pos="243840" algn="l"/>
              </a:tabLst>
            </a:pPr>
            <a:r>
              <a:rPr sz="2000" b="1" spc="-5" dirty="0">
                <a:solidFill>
                  <a:srgbClr val="FFFFFF"/>
                </a:solidFill>
                <a:latin typeface="Arial"/>
                <a:cs typeface="Arial"/>
              </a:rPr>
              <a:t>University of</a:t>
            </a:r>
            <a:r>
              <a:rPr sz="2000" b="1" spc="-10" dirty="0">
                <a:solidFill>
                  <a:srgbClr val="FFFFFF"/>
                </a:solidFill>
                <a:latin typeface="Arial"/>
                <a:cs typeface="Arial"/>
              </a:rPr>
              <a:t> Lagos</a:t>
            </a:r>
            <a:endParaRPr sz="2000">
              <a:latin typeface="Arial"/>
              <a:cs typeface="Arial"/>
            </a:endParaRPr>
          </a:p>
          <a:p>
            <a:pPr marL="243204" indent="-231140">
              <a:lnSpc>
                <a:spcPct val="100000"/>
              </a:lnSpc>
              <a:spcBef>
                <a:spcPts val="500"/>
              </a:spcBef>
              <a:buFont typeface="Wingdings"/>
              <a:buChar char=""/>
              <a:tabLst>
                <a:tab pos="243840" algn="l"/>
              </a:tabLst>
            </a:pPr>
            <a:r>
              <a:rPr sz="2000" b="1" spc="-5" dirty="0">
                <a:solidFill>
                  <a:srgbClr val="FFFFFF"/>
                </a:solidFill>
                <a:latin typeface="Arial"/>
                <a:cs typeface="Arial"/>
              </a:rPr>
              <a:t>University of</a:t>
            </a:r>
            <a:r>
              <a:rPr sz="2000" b="1" spc="-15" dirty="0">
                <a:solidFill>
                  <a:srgbClr val="FFFFFF"/>
                </a:solidFill>
                <a:latin typeface="Arial"/>
                <a:cs typeface="Arial"/>
              </a:rPr>
              <a:t> </a:t>
            </a:r>
            <a:r>
              <a:rPr sz="2000" b="1" spc="-5" dirty="0">
                <a:solidFill>
                  <a:srgbClr val="FFFFFF"/>
                </a:solidFill>
                <a:latin typeface="Arial"/>
                <a:cs typeface="Arial"/>
              </a:rPr>
              <a:t>Ibadan</a:t>
            </a:r>
            <a:endParaRPr sz="2000">
              <a:latin typeface="Arial"/>
              <a:cs typeface="Arial"/>
            </a:endParaRPr>
          </a:p>
          <a:p>
            <a:pPr marL="243204" indent="-231140">
              <a:lnSpc>
                <a:spcPct val="100000"/>
              </a:lnSpc>
              <a:spcBef>
                <a:spcPts val="505"/>
              </a:spcBef>
              <a:buFont typeface="Wingdings"/>
              <a:buChar char=""/>
              <a:tabLst>
                <a:tab pos="243840" algn="l"/>
              </a:tabLst>
            </a:pPr>
            <a:r>
              <a:rPr sz="2000" b="1" spc="-5" dirty="0">
                <a:solidFill>
                  <a:srgbClr val="FFFFFF"/>
                </a:solidFill>
                <a:latin typeface="Arial"/>
                <a:cs typeface="Arial"/>
              </a:rPr>
              <a:t>Obafemi Awolowo University</a:t>
            </a:r>
            <a:r>
              <a:rPr sz="2000" b="1" spc="-85" dirty="0">
                <a:solidFill>
                  <a:srgbClr val="FFFFFF"/>
                </a:solidFill>
                <a:latin typeface="Arial"/>
                <a:cs typeface="Arial"/>
              </a:rPr>
              <a:t> </a:t>
            </a:r>
            <a:r>
              <a:rPr sz="2000" b="1" spc="-5" dirty="0">
                <a:solidFill>
                  <a:srgbClr val="FFFFFF"/>
                </a:solidFill>
                <a:latin typeface="Arial"/>
                <a:cs typeface="Arial"/>
              </a:rPr>
              <a:t>lle-Ife</a:t>
            </a:r>
            <a:endParaRPr sz="2000">
              <a:latin typeface="Arial"/>
              <a:cs typeface="Arial"/>
            </a:endParaRPr>
          </a:p>
          <a:p>
            <a:pPr marL="243204" indent="-231140">
              <a:lnSpc>
                <a:spcPct val="100000"/>
              </a:lnSpc>
              <a:spcBef>
                <a:spcPts val="495"/>
              </a:spcBef>
              <a:buFont typeface="Wingdings"/>
              <a:buChar char=""/>
              <a:tabLst>
                <a:tab pos="243840" algn="l"/>
              </a:tabLst>
            </a:pPr>
            <a:r>
              <a:rPr sz="2000" b="1" spc="-5" dirty="0">
                <a:solidFill>
                  <a:srgbClr val="FFFFFF"/>
                </a:solidFill>
                <a:latin typeface="Arial"/>
                <a:cs typeface="Arial"/>
              </a:rPr>
              <a:t>University of</a:t>
            </a:r>
            <a:r>
              <a:rPr sz="2000" b="1" spc="-10" dirty="0">
                <a:solidFill>
                  <a:srgbClr val="FFFFFF"/>
                </a:solidFill>
                <a:latin typeface="Arial"/>
                <a:cs typeface="Arial"/>
              </a:rPr>
              <a:t> Rwanda</a:t>
            </a:r>
            <a:endParaRPr sz="2000">
              <a:latin typeface="Arial"/>
              <a:cs typeface="Arial"/>
            </a:endParaRPr>
          </a:p>
          <a:p>
            <a:pPr marL="243204" indent="-231140">
              <a:lnSpc>
                <a:spcPct val="100000"/>
              </a:lnSpc>
              <a:spcBef>
                <a:spcPts val="500"/>
              </a:spcBef>
              <a:buFont typeface="Wingdings"/>
              <a:buChar char=""/>
              <a:tabLst>
                <a:tab pos="243840" algn="l"/>
              </a:tabLst>
            </a:pPr>
            <a:r>
              <a:rPr sz="2000" b="1" spc="-5" dirty="0">
                <a:solidFill>
                  <a:srgbClr val="FFFFFF"/>
                </a:solidFill>
                <a:latin typeface="Arial"/>
                <a:cs typeface="Arial"/>
              </a:rPr>
              <a:t>University Cheikh Anta</a:t>
            </a:r>
            <a:r>
              <a:rPr sz="2000" b="1" dirty="0">
                <a:solidFill>
                  <a:srgbClr val="FFFFFF"/>
                </a:solidFill>
                <a:latin typeface="Arial"/>
                <a:cs typeface="Arial"/>
              </a:rPr>
              <a:t> </a:t>
            </a:r>
            <a:r>
              <a:rPr sz="2000" b="1" spc="-5" dirty="0">
                <a:solidFill>
                  <a:srgbClr val="FFFFFF"/>
                </a:solidFill>
                <a:latin typeface="Arial"/>
                <a:cs typeface="Arial"/>
              </a:rPr>
              <a:t>Diop</a:t>
            </a:r>
            <a:endParaRPr sz="2000">
              <a:latin typeface="Arial"/>
              <a:cs typeface="Arial"/>
            </a:endParaRPr>
          </a:p>
          <a:p>
            <a:pPr marL="243204" indent="-231140">
              <a:lnSpc>
                <a:spcPct val="100000"/>
              </a:lnSpc>
              <a:spcBef>
                <a:spcPts val="505"/>
              </a:spcBef>
              <a:buFont typeface="Wingdings"/>
              <a:buChar char=""/>
              <a:tabLst>
                <a:tab pos="243840" algn="l"/>
              </a:tabLst>
            </a:pPr>
            <a:r>
              <a:rPr sz="2000" b="1" spc="-5" dirty="0">
                <a:solidFill>
                  <a:srgbClr val="FFFFFF"/>
                </a:solidFill>
                <a:latin typeface="Arial"/>
                <a:cs typeface="Arial"/>
              </a:rPr>
              <a:t>University of </a:t>
            </a:r>
            <a:r>
              <a:rPr sz="2000" b="1" spc="-10" dirty="0">
                <a:solidFill>
                  <a:srgbClr val="FFFFFF"/>
                </a:solidFill>
                <a:latin typeface="Arial"/>
                <a:cs typeface="Arial"/>
              </a:rPr>
              <a:t>Cape</a:t>
            </a:r>
            <a:r>
              <a:rPr sz="2000" b="1" spc="5" dirty="0">
                <a:solidFill>
                  <a:srgbClr val="FFFFFF"/>
                </a:solidFill>
                <a:latin typeface="Arial"/>
                <a:cs typeface="Arial"/>
              </a:rPr>
              <a:t> </a:t>
            </a:r>
            <a:r>
              <a:rPr sz="2000" b="1" spc="-5" dirty="0">
                <a:solidFill>
                  <a:srgbClr val="FFFFFF"/>
                </a:solidFill>
                <a:latin typeface="Arial"/>
                <a:cs typeface="Arial"/>
              </a:rPr>
              <a:t>Town</a:t>
            </a:r>
            <a:endParaRPr sz="2000">
              <a:latin typeface="Arial"/>
              <a:cs typeface="Arial"/>
            </a:endParaRPr>
          </a:p>
          <a:p>
            <a:pPr marL="243204" indent="-231140">
              <a:lnSpc>
                <a:spcPct val="100000"/>
              </a:lnSpc>
              <a:spcBef>
                <a:spcPts val="495"/>
              </a:spcBef>
              <a:buFont typeface="Wingdings"/>
              <a:buChar char=""/>
              <a:tabLst>
                <a:tab pos="243840" algn="l"/>
              </a:tabLst>
            </a:pPr>
            <a:r>
              <a:rPr sz="2000" b="1" spc="-5" dirty="0">
                <a:solidFill>
                  <a:srgbClr val="FFFFFF"/>
                </a:solidFill>
                <a:latin typeface="Arial"/>
                <a:cs typeface="Arial"/>
              </a:rPr>
              <a:t>University of Kwa-Zulu Natal</a:t>
            </a:r>
            <a:endParaRPr sz="2000">
              <a:latin typeface="Arial"/>
              <a:cs typeface="Arial"/>
            </a:endParaRPr>
          </a:p>
          <a:p>
            <a:pPr marL="243204" indent="-231140">
              <a:lnSpc>
                <a:spcPct val="100000"/>
              </a:lnSpc>
              <a:spcBef>
                <a:spcPts val="500"/>
              </a:spcBef>
              <a:buFont typeface="Wingdings"/>
              <a:buChar char=""/>
              <a:tabLst>
                <a:tab pos="243840" algn="l"/>
              </a:tabLst>
            </a:pPr>
            <a:r>
              <a:rPr sz="2000" b="1" spc="-5" dirty="0">
                <a:solidFill>
                  <a:srgbClr val="FFFFFF"/>
                </a:solidFill>
                <a:latin typeface="Arial"/>
                <a:cs typeface="Arial"/>
              </a:rPr>
              <a:t>University of</a:t>
            </a:r>
            <a:r>
              <a:rPr sz="2000" b="1" spc="-10" dirty="0">
                <a:solidFill>
                  <a:srgbClr val="FFFFFF"/>
                </a:solidFill>
                <a:latin typeface="Arial"/>
                <a:cs typeface="Arial"/>
              </a:rPr>
              <a:t> </a:t>
            </a:r>
            <a:r>
              <a:rPr sz="2000" b="1" spc="-5" dirty="0">
                <a:solidFill>
                  <a:srgbClr val="FFFFFF"/>
                </a:solidFill>
                <a:latin typeface="Arial"/>
                <a:cs typeface="Arial"/>
              </a:rPr>
              <a:t>Pretoria</a:t>
            </a:r>
            <a:endParaRPr sz="2000">
              <a:latin typeface="Arial"/>
              <a:cs typeface="Arial"/>
            </a:endParaRPr>
          </a:p>
          <a:p>
            <a:pPr marL="243204" indent="-231140">
              <a:lnSpc>
                <a:spcPct val="100000"/>
              </a:lnSpc>
              <a:spcBef>
                <a:spcPts val="505"/>
              </a:spcBef>
              <a:buFont typeface="Wingdings"/>
              <a:buChar char=""/>
              <a:tabLst>
                <a:tab pos="243840" algn="l"/>
              </a:tabLst>
            </a:pPr>
            <a:r>
              <a:rPr sz="2000" b="1" spc="-5" dirty="0">
                <a:solidFill>
                  <a:srgbClr val="FFFFFF"/>
                </a:solidFill>
                <a:latin typeface="Arial"/>
                <a:cs typeface="Arial"/>
              </a:rPr>
              <a:t>Rhodes</a:t>
            </a:r>
            <a:r>
              <a:rPr sz="2000" b="1" spc="15" dirty="0">
                <a:solidFill>
                  <a:srgbClr val="FFFFFF"/>
                </a:solidFill>
                <a:latin typeface="Arial"/>
                <a:cs typeface="Arial"/>
              </a:rPr>
              <a:t> </a:t>
            </a:r>
            <a:r>
              <a:rPr sz="2000" b="1" spc="-5" dirty="0">
                <a:solidFill>
                  <a:srgbClr val="FFFFFF"/>
                </a:solidFill>
                <a:latin typeface="Arial"/>
                <a:cs typeface="Arial"/>
              </a:rPr>
              <a:t>University</a:t>
            </a:r>
            <a:endParaRPr sz="2000">
              <a:latin typeface="Arial"/>
              <a:cs typeface="Arial"/>
            </a:endParaRPr>
          </a:p>
          <a:p>
            <a:pPr marL="243204" indent="-231140">
              <a:lnSpc>
                <a:spcPct val="100000"/>
              </a:lnSpc>
              <a:spcBef>
                <a:spcPts val="495"/>
              </a:spcBef>
              <a:buFont typeface="Wingdings"/>
              <a:buChar char=""/>
              <a:tabLst>
                <a:tab pos="243840" algn="l"/>
              </a:tabLst>
            </a:pPr>
            <a:r>
              <a:rPr sz="2000" b="1" spc="-5" dirty="0">
                <a:solidFill>
                  <a:srgbClr val="FFFFFF"/>
                </a:solidFill>
                <a:latin typeface="Arial"/>
                <a:cs typeface="Arial"/>
              </a:rPr>
              <a:t>University of</a:t>
            </a:r>
            <a:r>
              <a:rPr sz="2000" b="1" spc="-15" dirty="0">
                <a:solidFill>
                  <a:srgbClr val="FFFFFF"/>
                </a:solidFill>
                <a:latin typeface="Arial"/>
                <a:cs typeface="Arial"/>
              </a:rPr>
              <a:t> </a:t>
            </a:r>
            <a:r>
              <a:rPr sz="2000" b="1" spc="-5" dirty="0">
                <a:solidFill>
                  <a:srgbClr val="FFFFFF"/>
                </a:solidFill>
                <a:latin typeface="Arial"/>
                <a:cs typeface="Arial"/>
              </a:rPr>
              <a:t>Stellenbosch</a:t>
            </a:r>
            <a:endParaRPr sz="2000">
              <a:latin typeface="Arial"/>
              <a:cs typeface="Arial"/>
            </a:endParaRPr>
          </a:p>
          <a:p>
            <a:pPr marL="243204" indent="-231140">
              <a:lnSpc>
                <a:spcPct val="100000"/>
              </a:lnSpc>
              <a:spcBef>
                <a:spcPts val="500"/>
              </a:spcBef>
              <a:buFont typeface="Wingdings"/>
              <a:buChar char=""/>
              <a:tabLst>
                <a:tab pos="243840" algn="l"/>
              </a:tabLst>
            </a:pPr>
            <a:r>
              <a:rPr sz="2000" b="1" spc="-5" dirty="0">
                <a:solidFill>
                  <a:srgbClr val="FFFFFF"/>
                </a:solidFill>
                <a:latin typeface="Arial"/>
                <a:cs typeface="Arial"/>
              </a:rPr>
              <a:t>University of the</a:t>
            </a:r>
            <a:r>
              <a:rPr sz="2000" b="1" spc="-25" dirty="0">
                <a:solidFill>
                  <a:srgbClr val="FFFFFF"/>
                </a:solidFill>
                <a:latin typeface="Arial"/>
                <a:cs typeface="Arial"/>
              </a:rPr>
              <a:t> </a:t>
            </a:r>
            <a:r>
              <a:rPr sz="2000" b="1" spc="-5" dirty="0">
                <a:solidFill>
                  <a:srgbClr val="FFFFFF"/>
                </a:solidFill>
                <a:latin typeface="Arial"/>
                <a:cs typeface="Arial"/>
              </a:rPr>
              <a:t>Witwatersrand</a:t>
            </a:r>
            <a:endParaRPr sz="2000">
              <a:latin typeface="Arial"/>
              <a:cs typeface="Arial"/>
            </a:endParaRPr>
          </a:p>
          <a:p>
            <a:pPr marL="243204" indent="-231140">
              <a:lnSpc>
                <a:spcPct val="100000"/>
              </a:lnSpc>
              <a:spcBef>
                <a:spcPts val="505"/>
              </a:spcBef>
              <a:buFont typeface="Wingdings"/>
              <a:buChar char=""/>
              <a:tabLst>
                <a:tab pos="243840" algn="l"/>
              </a:tabLst>
            </a:pPr>
            <a:r>
              <a:rPr sz="2000" b="1" spc="-5" dirty="0">
                <a:solidFill>
                  <a:srgbClr val="FFFFFF"/>
                </a:solidFill>
                <a:latin typeface="Arial"/>
                <a:cs typeface="Arial"/>
              </a:rPr>
              <a:t>University of Dar es</a:t>
            </a:r>
            <a:r>
              <a:rPr sz="2000" b="1" spc="-15" dirty="0">
                <a:solidFill>
                  <a:srgbClr val="FFFFFF"/>
                </a:solidFill>
                <a:latin typeface="Arial"/>
                <a:cs typeface="Arial"/>
              </a:rPr>
              <a:t> </a:t>
            </a:r>
            <a:r>
              <a:rPr sz="2000" b="1" spc="-5" dirty="0">
                <a:solidFill>
                  <a:srgbClr val="FFFFFF"/>
                </a:solidFill>
                <a:latin typeface="Arial"/>
                <a:cs typeface="Arial"/>
              </a:rPr>
              <a:t>Salaam</a:t>
            </a:r>
            <a:endParaRPr sz="2000">
              <a:latin typeface="Arial"/>
              <a:cs typeface="Arial"/>
            </a:endParaRPr>
          </a:p>
          <a:p>
            <a:pPr marL="243204" indent="-231140">
              <a:lnSpc>
                <a:spcPct val="100000"/>
              </a:lnSpc>
              <a:spcBef>
                <a:spcPts val="495"/>
              </a:spcBef>
              <a:buFont typeface="Wingdings"/>
              <a:buChar char=""/>
              <a:tabLst>
                <a:tab pos="243840" algn="l"/>
              </a:tabLst>
            </a:pPr>
            <a:r>
              <a:rPr sz="2000" b="1" spc="-5" dirty="0">
                <a:solidFill>
                  <a:srgbClr val="FFFFFF"/>
                </a:solidFill>
                <a:latin typeface="Arial"/>
                <a:cs typeface="Arial"/>
              </a:rPr>
              <a:t>Makerere</a:t>
            </a:r>
            <a:r>
              <a:rPr sz="2000" b="1" spc="-10" dirty="0">
                <a:solidFill>
                  <a:srgbClr val="FFFFFF"/>
                </a:solidFill>
                <a:latin typeface="Arial"/>
                <a:cs typeface="Arial"/>
              </a:rPr>
              <a:t> </a:t>
            </a:r>
            <a:r>
              <a:rPr sz="2000" b="1" spc="-5" dirty="0">
                <a:solidFill>
                  <a:srgbClr val="FFFFFF"/>
                </a:solidFill>
                <a:latin typeface="Arial"/>
                <a:cs typeface="Arial"/>
              </a:rPr>
              <a:t>University</a:t>
            </a:r>
            <a:endParaRPr sz="2000">
              <a:latin typeface="Arial"/>
              <a:cs typeface="Arial"/>
            </a:endParaRPr>
          </a:p>
        </p:txBody>
      </p:sp>
      <p:sp>
        <p:nvSpPr>
          <p:cNvPr id="7" name="object 7"/>
          <p:cNvSpPr/>
          <p:nvPr/>
        </p:nvSpPr>
        <p:spPr>
          <a:xfrm>
            <a:off x="3396996" y="4306823"/>
            <a:ext cx="3415372" cy="1622298"/>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55904" y="87630"/>
            <a:ext cx="4365625" cy="1766570"/>
          </a:xfrm>
          <a:custGeom>
            <a:avLst/>
            <a:gdLst/>
            <a:ahLst/>
            <a:cxnLst/>
            <a:rect l="l" t="t" r="r" b="b"/>
            <a:pathLst>
              <a:path w="4365625" h="1766570">
                <a:moveTo>
                  <a:pt x="4365498" y="0"/>
                </a:moveTo>
                <a:lnTo>
                  <a:pt x="0" y="0"/>
                </a:lnTo>
                <a:lnTo>
                  <a:pt x="0" y="1766316"/>
                </a:lnTo>
                <a:lnTo>
                  <a:pt x="4365498" y="1766316"/>
                </a:lnTo>
                <a:lnTo>
                  <a:pt x="4365498" y="0"/>
                </a:lnTo>
                <a:close/>
              </a:path>
            </a:pathLst>
          </a:custGeom>
          <a:solidFill>
            <a:srgbClr val="92D050"/>
          </a:solidFill>
        </p:spPr>
        <p:txBody>
          <a:bodyPr wrap="square" lIns="0" tIns="0" rIns="0" bIns="0" rtlCol="0"/>
          <a:lstStyle/>
          <a:p>
            <a:endParaRPr/>
          </a:p>
        </p:txBody>
      </p:sp>
      <p:sp>
        <p:nvSpPr>
          <p:cNvPr id="3" name="object 3"/>
          <p:cNvSpPr txBox="1">
            <a:spLocks noGrp="1"/>
          </p:cNvSpPr>
          <p:nvPr>
            <p:ph type="title"/>
          </p:nvPr>
        </p:nvSpPr>
        <p:spPr>
          <a:xfrm>
            <a:off x="834389" y="187959"/>
            <a:ext cx="2633980" cy="1589405"/>
          </a:xfrm>
          <a:prstGeom prst="rect">
            <a:avLst/>
          </a:prstGeom>
        </p:spPr>
        <p:txBody>
          <a:bodyPr vert="horz" wrap="square" lIns="0" tIns="106045" rIns="0" bIns="0" rtlCol="0">
            <a:spAutoFit/>
          </a:bodyPr>
          <a:lstStyle/>
          <a:p>
            <a:pPr marL="12700" marR="5080">
              <a:lnSpc>
                <a:spcPts val="5830"/>
              </a:lnSpc>
              <a:spcBef>
                <a:spcPts val="835"/>
              </a:spcBef>
            </a:pPr>
            <a:r>
              <a:rPr sz="5400" b="0" spc="-55" dirty="0">
                <a:latin typeface="Trebuchet MS"/>
                <a:cs typeface="Trebuchet MS"/>
              </a:rPr>
              <a:t>Q</a:t>
            </a:r>
            <a:r>
              <a:rPr sz="5400" b="0" spc="-200" dirty="0">
                <a:latin typeface="Trebuchet MS"/>
                <a:cs typeface="Trebuchet MS"/>
              </a:rPr>
              <a:t>ua</a:t>
            </a:r>
            <a:r>
              <a:rPr sz="5400" b="0" spc="-254" dirty="0">
                <a:latin typeface="Trebuchet MS"/>
                <a:cs typeface="Trebuchet MS"/>
              </a:rPr>
              <a:t>n</a:t>
            </a:r>
            <a:r>
              <a:rPr sz="5400" b="0" spc="-200" dirty="0">
                <a:latin typeface="Trebuchet MS"/>
                <a:cs typeface="Trebuchet MS"/>
              </a:rPr>
              <a:t>tum  </a:t>
            </a:r>
            <a:r>
              <a:rPr sz="5400" b="0" spc="-270" dirty="0">
                <a:latin typeface="Trebuchet MS"/>
                <a:cs typeface="Trebuchet MS"/>
              </a:rPr>
              <a:t>Future</a:t>
            </a:r>
            <a:endParaRPr sz="5400">
              <a:latin typeface="Trebuchet MS"/>
              <a:cs typeface="Trebuchet MS"/>
            </a:endParaRPr>
          </a:p>
        </p:txBody>
      </p:sp>
      <p:sp>
        <p:nvSpPr>
          <p:cNvPr id="4" name="object 4"/>
          <p:cNvSpPr txBox="1"/>
          <p:nvPr/>
        </p:nvSpPr>
        <p:spPr>
          <a:xfrm>
            <a:off x="918527" y="1983740"/>
            <a:ext cx="3634740" cy="3408679"/>
          </a:xfrm>
          <a:prstGeom prst="rect">
            <a:avLst/>
          </a:prstGeom>
        </p:spPr>
        <p:txBody>
          <a:bodyPr vert="horz" wrap="square" lIns="0" tIns="104140" rIns="0" bIns="0" rtlCol="0">
            <a:spAutoFit/>
          </a:bodyPr>
          <a:lstStyle/>
          <a:p>
            <a:pPr marL="12700" marR="5080">
              <a:lnSpc>
                <a:spcPct val="80000"/>
              </a:lnSpc>
              <a:spcBef>
                <a:spcPts val="820"/>
              </a:spcBef>
            </a:pPr>
            <a:r>
              <a:rPr sz="3000" b="1" i="1" spc="25" dirty="0">
                <a:latin typeface="Carlito"/>
                <a:cs typeface="Carlito"/>
              </a:rPr>
              <a:t>“The </a:t>
            </a:r>
            <a:r>
              <a:rPr sz="3000" b="1" i="1" spc="-5" dirty="0">
                <a:latin typeface="Carlito"/>
                <a:cs typeface="Carlito"/>
              </a:rPr>
              <a:t>thing driving the  </a:t>
            </a:r>
            <a:r>
              <a:rPr sz="3000" b="1" i="1" spc="-15" dirty="0">
                <a:latin typeface="Carlito"/>
                <a:cs typeface="Carlito"/>
              </a:rPr>
              <a:t>hype </a:t>
            </a:r>
            <a:r>
              <a:rPr sz="3000" b="1" i="1" dirty="0">
                <a:latin typeface="Carlito"/>
                <a:cs typeface="Carlito"/>
              </a:rPr>
              <a:t>is </a:t>
            </a:r>
            <a:r>
              <a:rPr sz="3000" b="1" i="1" spc="-5" dirty="0">
                <a:latin typeface="Carlito"/>
                <a:cs typeface="Carlito"/>
              </a:rPr>
              <a:t>the realization  that quantum  computing </a:t>
            </a:r>
            <a:r>
              <a:rPr sz="3000" b="1" i="1" dirty="0">
                <a:latin typeface="Carlito"/>
                <a:cs typeface="Carlito"/>
              </a:rPr>
              <a:t>is </a:t>
            </a:r>
            <a:r>
              <a:rPr sz="3000" b="1" i="1" spc="-5" dirty="0">
                <a:latin typeface="Carlito"/>
                <a:cs typeface="Carlito"/>
              </a:rPr>
              <a:t>actually  real. It </a:t>
            </a:r>
            <a:r>
              <a:rPr sz="3000" b="1" i="1" dirty="0">
                <a:latin typeface="Carlito"/>
                <a:cs typeface="Carlito"/>
              </a:rPr>
              <a:t>is no longer a  </a:t>
            </a:r>
            <a:r>
              <a:rPr sz="3000" b="1" i="1" spc="-15" dirty="0">
                <a:latin typeface="Carlito"/>
                <a:cs typeface="Carlito"/>
              </a:rPr>
              <a:t>physicist’s </a:t>
            </a:r>
            <a:r>
              <a:rPr sz="3000" b="1" i="1" dirty="0">
                <a:latin typeface="Carlito"/>
                <a:cs typeface="Carlito"/>
              </a:rPr>
              <a:t>dream—it</a:t>
            </a:r>
            <a:r>
              <a:rPr sz="3000" b="1" i="1" spc="-70" dirty="0">
                <a:latin typeface="Carlito"/>
                <a:cs typeface="Carlito"/>
              </a:rPr>
              <a:t> </a:t>
            </a:r>
            <a:r>
              <a:rPr sz="3000" b="1" i="1" dirty="0">
                <a:latin typeface="Carlito"/>
                <a:cs typeface="Carlito"/>
              </a:rPr>
              <a:t>is  an </a:t>
            </a:r>
            <a:r>
              <a:rPr sz="3000" b="1" i="1" spc="-5" dirty="0">
                <a:latin typeface="Carlito"/>
                <a:cs typeface="Carlito"/>
              </a:rPr>
              <a:t>engineer’s  </a:t>
            </a:r>
            <a:r>
              <a:rPr sz="3000" b="1" i="1" spc="-25" dirty="0">
                <a:latin typeface="Carlito"/>
                <a:cs typeface="Carlito"/>
              </a:rPr>
              <a:t>nightmare.” </a:t>
            </a:r>
            <a:r>
              <a:rPr sz="3000" dirty="0">
                <a:latin typeface="Carlito"/>
                <a:cs typeface="Carlito"/>
              </a:rPr>
              <a:t>Isaac  Chuang</a:t>
            </a:r>
            <a:r>
              <a:rPr sz="3000" spc="-25" dirty="0">
                <a:latin typeface="Carlito"/>
                <a:cs typeface="Carlito"/>
              </a:rPr>
              <a:t> </a:t>
            </a:r>
            <a:r>
              <a:rPr sz="3000" spc="-5" dirty="0">
                <a:latin typeface="Carlito"/>
                <a:cs typeface="Carlito"/>
              </a:rPr>
              <a:t>(MIT)</a:t>
            </a:r>
            <a:endParaRPr sz="3000">
              <a:latin typeface="Carlito"/>
              <a:cs typeface="Carlito"/>
            </a:endParaRPr>
          </a:p>
        </p:txBody>
      </p:sp>
      <p:sp>
        <p:nvSpPr>
          <p:cNvPr id="5" name="object 5"/>
          <p:cNvSpPr txBox="1"/>
          <p:nvPr/>
        </p:nvSpPr>
        <p:spPr>
          <a:xfrm>
            <a:off x="5304790" y="204774"/>
            <a:ext cx="5830570" cy="5471795"/>
          </a:xfrm>
          <a:prstGeom prst="rect">
            <a:avLst/>
          </a:prstGeom>
        </p:spPr>
        <p:txBody>
          <a:bodyPr vert="horz" wrap="square" lIns="0" tIns="149860" rIns="0" bIns="0" rtlCol="0">
            <a:spAutoFit/>
          </a:bodyPr>
          <a:lstStyle/>
          <a:p>
            <a:pPr marL="241300" marR="5080" indent="-228600" algn="just">
              <a:lnSpc>
                <a:spcPct val="70000"/>
              </a:lnSpc>
              <a:spcBef>
                <a:spcPts val="1180"/>
              </a:spcBef>
              <a:buFont typeface="Arial"/>
              <a:buChar char="•"/>
              <a:tabLst>
                <a:tab pos="241300" algn="l"/>
              </a:tabLst>
            </a:pPr>
            <a:r>
              <a:rPr sz="3000" spc="-10" dirty="0">
                <a:latin typeface="Carlito"/>
                <a:cs typeface="Carlito"/>
              </a:rPr>
              <a:t>Quantum </a:t>
            </a:r>
            <a:r>
              <a:rPr sz="3000" spc="-15" dirty="0">
                <a:latin typeface="Carlito"/>
                <a:cs typeface="Carlito"/>
              </a:rPr>
              <a:t>computers </a:t>
            </a:r>
            <a:r>
              <a:rPr sz="3000" spc="-10" dirty="0">
                <a:latin typeface="Carlito"/>
                <a:cs typeface="Carlito"/>
              </a:rPr>
              <a:t>promise </a:t>
            </a:r>
            <a:r>
              <a:rPr sz="3000" spc="-20" dirty="0">
                <a:latin typeface="Carlito"/>
                <a:cs typeface="Carlito"/>
              </a:rPr>
              <a:t>to </a:t>
            </a:r>
            <a:r>
              <a:rPr sz="3000" spc="-5" dirty="0">
                <a:latin typeface="Carlito"/>
                <a:cs typeface="Carlito"/>
              </a:rPr>
              <a:t>run  </a:t>
            </a:r>
            <a:r>
              <a:rPr sz="3000" spc="-10" dirty="0">
                <a:latin typeface="Carlito"/>
                <a:cs typeface="Carlito"/>
              </a:rPr>
              <a:t>calculations </a:t>
            </a:r>
            <a:r>
              <a:rPr sz="3000" spc="-20" dirty="0">
                <a:latin typeface="Carlito"/>
                <a:cs typeface="Carlito"/>
              </a:rPr>
              <a:t>far </a:t>
            </a:r>
            <a:r>
              <a:rPr sz="3000" spc="-10" dirty="0">
                <a:latin typeface="Carlito"/>
                <a:cs typeface="Carlito"/>
              </a:rPr>
              <a:t>beyond </a:t>
            </a:r>
            <a:r>
              <a:rPr sz="3000" spc="-5" dirty="0">
                <a:latin typeface="Carlito"/>
                <a:cs typeface="Carlito"/>
              </a:rPr>
              <a:t>the </a:t>
            </a:r>
            <a:r>
              <a:rPr sz="3000" spc="-10" dirty="0">
                <a:latin typeface="Carlito"/>
                <a:cs typeface="Carlito"/>
              </a:rPr>
              <a:t>reach </a:t>
            </a:r>
            <a:r>
              <a:rPr sz="3000" dirty="0">
                <a:latin typeface="Carlito"/>
                <a:cs typeface="Carlito"/>
              </a:rPr>
              <a:t>of  </a:t>
            </a:r>
            <a:r>
              <a:rPr sz="3000" spc="-20" dirty="0">
                <a:latin typeface="Carlito"/>
                <a:cs typeface="Carlito"/>
              </a:rPr>
              <a:t>any </a:t>
            </a:r>
            <a:r>
              <a:rPr sz="3000" spc="-15" dirty="0">
                <a:latin typeface="Carlito"/>
                <a:cs typeface="Carlito"/>
              </a:rPr>
              <a:t>conventional </a:t>
            </a:r>
            <a:r>
              <a:rPr sz="3000" spc="-35" dirty="0">
                <a:latin typeface="Carlito"/>
                <a:cs typeface="Carlito"/>
              </a:rPr>
              <a:t>supercomputer.</a:t>
            </a:r>
            <a:endParaRPr sz="3000">
              <a:latin typeface="Carlito"/>
              <a:cs typeface="Carlito"/>
            </a:endParaRPr>
          </a:p>
          <a:p>
            <a:pPr marL="241300" marR="387350" indent="-228600">
              <a:lnSpc>
                <a:spcPct val="70000"/>
              </a:lnSpc>
              <a:spcBef>
                <a:spcPts val="1000"/>
              </a:spcBef>
              <a:buFont typeface="Arial"/>
              <a:buChar char="•"/>
              <a:tabLst>
                <a:tab pos="241300" algn="l"/>
              </a:tabLst>
            </a:pPr>
            <a:r>
              <a:rPr sz="3000" spc="-5" dirty="0">
                <a:latin typeface="Carlito"/>
                <a:cs typeface="Carlito"/>
              </a:rPr>
              <a:t>They </a:t>
            </a:r>
            <a:r>
              <a:rPr sz="3000" spc="-10" dirty="0">
                <a:latin typeface="Carlito"/>
                <a:cs typeface="Carlito"/>
              </a:rPr>
              <a:t>might </a:t>
            </a:r>
            <a:r>
              <a:rPr sz="3000" spc="-15" dirty="0">
                <a:latin typeface="Carlito"/>
                <a:cs typeface="Carlito"/>
              </a:rPr>
              <a:t>revolutionize </a:t>
            </a:r>
            <a:r>
              <a:rPr sz="3000" spc="-5" dirty="0">
                <a:latin typeface="Carlito"/>
                <a:cs typeface="Carlito"/>
              </a:rPr>
              <a:t>the  </a:t>
            </a:r>
            <a:r>
              <a:rPr sz="3000" spc="-10" dirty="0">
                <a:latin typeface="Carlito"/>
                <a:cs typeface="Carlito"/>
              </a:rPr>
              <a:t>discovery </a:t>
            </a:r>
            <a:r>
              <a:rPr sz="3000" dirty="0">
                <a:latin typeface="Carlito"/>
                <a:cs typeface="Carlito"/>
              </a:rPr>
              <a:t>of </a:t>
            </a:r>
            <a:r>
              <a:rPr sz="3000" spc="-5" dirty="0">
                <a:latin typeface="Carlito"/>
                <a:cs typeface="Carlito"/>
              </a:rPr>
              <a:t>new </a:t>
            </a:r>
            <a:r>
              <a:rPr sz="3000" spc="-10" dirty="0">
                <a:latin typeface="Carlito"/>
                <a:cs typeface="Carlito"/>
              </a:rPr>
              <a:t>materials by  </a:t>
            </a:r>
            <a:r>
              <a:rPr sz="3000" spc="-5" dirty="0">
                <a:latin typeface="Carlito"/>
                <a:cs typeface="Carlito"/>
              </a:rPr>
              <a:t>making </a:t>
            </a:r>
            <a:r>
              <a:rPr sz="3000" dirty="0">
                <a:latin typeface="Carlito"/>
                <a:cs typeface="Carlito"/>
              </a:rPr>
              <a:t>it possible </a:t>
            </a:r>
            <a:r>
              <a:rPr sz="3000" spc="-20" dirty="0">
                <a:latin typeface="Carlito"/>
                <a:cs typeface="Carlito"/>
              </a:rPr>
              <a:t>to </a:t>
            </a:r>
            <a:r>
              <a:rPr sz="3000" spc="-10" dirty="0">
                <a:latin typeface="Carlito"/>
                <a:cs typeface="Carlito"/>
              </a:rPr>
              <a:t>simulate</a:t>
            </a:r>
            <a:r>
              <a:rPr sz="3000" spc="-95" dirty="0">
                <a:latin typeface="Carlito"/>
                <a:cs typeface="Carlito"/>
              </a:rPr>
              <a:t> </a:t>
            </a:r>
            <a:r>
              <a:rPr sz="3000" spc="-5" dirty="0">
                <a:latin typeface="Carlito"/>
                <a:cs typeface="Carlito"/>
              </a:rPr>
              <a:t>the  </a:t>
            </a:r>
            <a:r>
              <a:rPr sz="3000" spc="-10" dirty="0">
                <a:latin typeface="Carlito"/>
                <a:cs typeface="Carlito"/>
              </a:rPr>
              <a:t>behaviour </a:t>
            </a:r>
            <a:r>
              <a:rPr sz="3000" dirty="0">
                <a:latin typeface="Carlito"/>
                <a:cs typeface="Carlito"/>
              </a:rPr>
              <a:t>of </a:t>
            </a:r>
            <a:r>
              <a:rPr sz="3000" spc="-20" dirty="0">
                <a:latin typeface="Carlito"/>
                <a:cs typeface="Carlito"/>
              </a:rPr>
              <a:t>matter </a:t>
            </a:r>
            <a:r>
              <a:rPr sz="3000" spc="-5" dirty="0">
                <a:latin typeface="Carlito"/>
                <a:cs typeface="Carlito"/>
              </a:rPr>
              <a:t>down </a:t>
            </a:r>
            <a:r>
              <a:rPr sz="3000" spc="-20" dirty="0">
                <a:latin typeface="Carlito"/>
                <a:cs typeface="Carlito"/>
              </a:rPr>
              <a:t>to </a:t>
            </a:r>
            <a:r>
              <a:rPr sz="3000" spc="-5" dirty="0">
                <a:latin typeface="Carlito"/>
                <a:cs typeface="Carlito"/>
              </a:rPr>
              <a:t>the  </a:t>
            </a:r>
            <a:r>
              <a:rPr sz="3000" spc="-15" dirty="0">
                <a:latin typeface="Carlito"/>
                <a:cs typeface="Carlito"/>
              </a:rPr>
              <a:t>atomic</a:t>
            </a:r>
            <a:r>
              <a:rPr sz="3000" spc="-10" dirty="0">
                <a:latin typeface="Carlito"/>
                <a:cs typeface="Carlito"/>
              </a:rPr>
              <a:t> level.</a:t>
            </a:r>
            <a:endParaRPr sz="3000">
              <a:latin typeface="Carlito"/>
              <a:cs typeface="Carlito"/>
            </a:endParaRPr>
          </a:p>
          <a:p>
            <a:pPr marL="241300" marR="207645" indent="-228600">
              <a:lnSpc>
                <a:spcPct val="70000"/>
              </a:lnSpc>
              <a:spcBef>
                <a:spcPts val="994"/>
              </a:spcBef>
              <a:buFont typeface="Arial"/>
              <a:buChar char="•"/>
              <a:tabLst>
                <a:tab pos="241300" algn="l"/>
              </a:tabLst>
            </a:pPr>
            <a:r>
              <a:rPr sz="3000" spc="-5" dirty="0">
                <a:latin typeface="Carlito"/>
                <a:cs typeface="Carlito"/>
              </a:rPr>
              <a:t>Molecular modelling </a:t>
            </a:r>
            <a:r>
              <a:rPr sz="3000" spc="-25" dirty="0">
                <a:latin typeface="Carlito"/>
                <a:cs typeface="Carlito"/>
              </a:rPr>
              <a:t>for </a:t>
            </a:r>
            <a:r>
              <a:rPr sz="3000" spc="-5" dirty="0">
                <a:latin typeface="Carlito"/>
                <a:cs typeface="Carlito"/>
              </a:rPr>
              <a:t>drug  </a:t>
            </a:r>
            <a:r>
              <a:rPr sz="3000" spc="-10" dirty="0">
                <a:latin typeface="Carlito"/>
                <a:cs typeface="Carlito"/>
              </a:rPr>
              <a:t>development </a:t>
            </a:r>
            <a:r>
              <a:rPr sz="3000" dirty="0">
                <a:latin typeface="Carlito"/>
                <a:cs typeface="Carlito"/>
              </a:rPr>
              <a:t>and </a:t>
            </a:r>
            <a:r>
              <a:rPr sz="3000" spc="-15" dirty="0">
                <a:latin typeface="Carlito"/>
                <a:cs typeface="Carlito"/>
              </a:rPr>
              <a:t>treatment</a:t>
            </a:r>
            <a:r>
              <a:rPr sz="3000" spc="-110" dirty="0">
                <a:latin typeface="Carlito"/>
                <a:cs typeface="Carlito"/>
              </a:rPr>
              <a:t> </a:t>
            </a:r>
            <a:r>
              <a:rPr sz="3000" dirty="0">
                <a:latin typeface="Carlito"/>
                <a:cs typeface="Carlito"/>
              </a:rPr>
              <a:t>plans.</a:t>
            </a:r>
            <a:endParaRPr sz="3000">
              <a:latin typeface="Carlito"/>
              <a:cs typeface="Carlito"/>
            </a:endParaRPr>
          </a:p>
          <a:p>
            <a:pPr marL="241300" marR="28575" indent="-228600">
              <a:lnSpc>
                <a:spcPct val="70000"/>
              </a:lnSpc>
              <a:spcBef>
                <a:spcPts val="1005"/>
              </a:spcBef>
              <a:buFont typeface="Arial"/>
              <a:buChar char="•"/>
              <a:tabLst>
                <a:tab pos="241300" algn="l"/>
              </a:tabLst>
            </a:pPr>
            <a:r>
              <a:rPr sz="3000" spc="-10" dirty="0">
                <a:latin typeface="Carlito"/>
                <a:cs typeface="Carlito"/>
              </a:rPr>
              <a:t>There </a:t>
            </a:r>
            <a:r>
              <a:rPr sz="3000" dirty="0">
                <a:latin typeface="Carlito"/>
                <a:cs typeface="Carlito"/>
              </a:rPr>
              <a:t>is </a:t>
            </a:r>
            <a:r>
              <a:rPr sz="3000" spc="-15" dirty="0">
                <a:latin typeface="Carlito"/>
                <a:cs typeface="Carlito"/>
              </a:rPr>
              <a:t>even </a:t>
            </a:r>
            <a:r>
              <a:rPr sz="3000" dirty="0">
                <a:latin typeface="Carlito"/>
                <a:cs typeface="Carlito"/>
              </a:rPr>
              <a:t>hope </a:t>
            </a:r>
            <a:r>
              <a:rPr sz="3000" spc="-10" dirty="0">
                <a:latin typeface="Carlito"/>
                <a:cs typeface="Carlito"/>
              </a:rPr>
              <a:t>they </a:t>
            </a:r>
            <a:r>
              <a:rPr sz="3000" spc="-5" dirty="0">
                <a:latin typeface="Carlito"/>
                <a:cs typeface="Carlito"/>
              </a:rPr>
              <a:t>will  </a:t>
            </a:r>
            <a:r>
              <a:rPr sz="3000" spc="-15" dirty="0">
                <a:latin typeface="Carlito"/>
                <a:cs typeface="Carlito"/>
              </a:rPr>
              <a:t>supercharge </a:t>
            </a:r>
            <a:r>
              <a:rPr sz="3000" spc="-5" dirty="0">
                <a:latin typeface="Carlito"/>
                <a:cs typeface="Carlito"/>
              </a:rPr>
              <a:t>artificial </a:t>
            </a:r>
            <a:r>
              <a:rPr sz="3000" spc="-10" dirty="0">
                <a:latin typeface="Carlito"/>
                <a:cs typeface="Carlito"/>
              </a:rPr>
              <a:t>intelligence by  </a:t>
            </a:r>
            <a:r>
              <a:rPr sz="3000" spc="-5" dirty="0">
                <a:latin typeface="Carlito"/>
                <a:cs typeface="Carlito"/>
              </a:rPr>
              <a:t>crunching </a:t>
            </a:r>
            <a:r>
              <a:rPr sz="3000" spc="-10" dirty="0">
                <a:latin typeface="Carlito"/>
                <a:cs typeface="Carlito"/>
              </a:rPr>
              <a:t>through </a:t>
            </a:r>
            <a:r>
              <a:rPr sz="3000" spc="-20" dirty="0">
                <a:latin typeface="Carlito"/>
                <a:cs typeface="Carlito"/>
              </a:rPr>
              <a:t>data </a:t>
            </a:r>
            <a:r>
              <a:rPr sz="3000" spc="-15" dirty="0">
                <a:latin typeface="Carlito"/>
                <a:cs typeface="Carlito"/>
              </a:rPr>
              <a:t>more  </a:t>
            </a:r>
            <a:r>
              <a:rPr sz="3000" spc="-30" dirty="0">
                <a:latin typeface="Carlito"/>
                <a:cs typeface="Carlito"/>
              </a:rPr>
              <a:t>efficiently.</a:t>
            </a:r>
            <a:endParaRPr sz="3000">
              <a:latin typeface="Carlito"/>
              <a:cs typeface="Carlito"/>
            </a:endParaRPr>
          </a:p>
          <a:p>
            <a:pPr marL="241300" indent="-228600">
              <a:lnSpc>
                <a:spcPts val="3520"/>
              </a:lnSpc>
              <a:buFont typeface="Arial"/>
              <a:buChar char="•"/>
              <a:tabLst>
                <a:tab pos="241300" algn="l"/>
              </a:tabLst>
            </a:pPr>
            <a:r>
              <a:rPr sz="3000" spc="-5" dirty="0">
                <a:latin typeface="Carlito"/>
                <a:cs typeface="Carlito"/>
              </a:rPr>
              <a:t>New industries will </a:t>
            </a:r>
            <a:r>
              <a:rPr sz="3000" dirty="0">
                <a:latin typeface="Carlito"/>
                <a:cs typeface="Carlito"/>
              </a:rPr>
              <a:t>be</a:t>
            </a:r>
            <a:r>
              <a:rPr sz="3000" spc="-65" dirty="0">
                <a:latin typeface="Carlito"/>
                <a:cs typeface="Carlito"/>
              </a:rPr>
              <a:t> </a:t>
            </a:r>
            <a:r>
              <a:rPr sz="3000" spc="-5" dirty="0">
                <a:latin typeface="Carlito"/>
                <a:cs typeface="Carlito"/>
              </a:rPr>
              <a:t>spawned</a:t>
            </a:r>
            <a:endParaRPr sz="3000">
              <a:latin typeface="Carlito"/>
              <a:cs typeface="Carlito"/>
            </a:endParaRPr>
          </a:p>
        </p:txBody>
      </p:sp>
      <p:sp>
        <p:nvSpPr>
          <p:cNvPr id="6" name="object 6"/>
          <p:cNvSpPr txBox="1"/>
          <p:nvPr/>
        </p:nvSpPr>
        <p:spPr>
          <a:xfrm>
            <a:off x="275590" y="5778248"/>
            <a:ext cx="10997565" cy="809625"/>
          </a:xfrm>
          <a:prstGeom prst="rect">
            <a:avLst/>
          </a:prstGeom>
        </p:spPr>
        <p:txBody>
          <a:bodyPr vert="horz" wrap="square" lIns="0" tIns="120014" rIns="0" bIns="0" rtlCol="0">
            <a:spAutoFit/>
          </a:bodyPr>
          <a:lstStyle/>
          <a:p>
            <a:pPr marL="12700">
              <a:lnSpc>
                <a:spcPct val="100000"/>
              </a:lnSpc>
              <a:spcBef>
                <a:spcPts val="944"/>
              </a:spcBef>
            </a:pPr>
            <a:r>
              <a:rPr sz="1800" spc="-5" dirty="0">
                <a:latin typeface="Carlito"/>
                <a:cs typeface="Carlito"/>
              </a:rPr>
              <a:t>“</a:t>
            </a:r>
            <a:r>
              <a:rPr sz="2000" i="1" spc="-5" dirty="0">
                <a:latin typeface="Carlito"/>
                <a:cs typeface="Carlito"/>
              </a:rPr>
              <a:t>Nature is </a:t>
            </a:r>
            <a:r>
              <a:rPr sz="2000" i="1" spc="-10" dirty="0">
                <a:latin typeface="Carlito"/>
                <a:cs typeface="Carlito"/>
              </a:rPr>
              <a:t>quantum, </a:t>
            </a:r>
            <a:r>
              <a:rPr sz="2000" i="1" spc="-5" dirty="0">
                <a:latin typeface="Carlito"/>
                <a:cs typeface="Carlito"/>
              </a:rPr>
              <a:t>goddamn it! So if we </a:t>
            </a:r>
            <a:r>
              <a:rPr sz="2000" i="1" spc="-10" dirty="0">
                <a:latin typeface="Carlito"/>
                <a:cs typeface="Carlito"/>
              </a:rPr>
              <a:t>want </a:t>
            </a:r>
            <a:r>
              <a:rPr sz="2000" i="1" spc="-15" dirty="0">
                <a:latin typeface="Carlito"/>
                <a:cs typeface="Carlito"/>
              </a:rPr>
              <a:t>to </a:t>
            </a:r>
            <a:r>
              <a:rPr sz="2000" i="1" spc="-10" dirty="0">
                <a:latin typeface="Carlito"/>
                <a:cs typeface="Carlito"/>
              </a:rPr>
              <a:t>simulate </a:t>
            </a:r>
            <a:r>
              <a:rPr sz="2000" i="1" spc="-5" dirty="0">
                <a:latin typeface="Carlito"/>
                <a:cs typeface="Carlito"/>
              </a:rPr>
              <a:t>it, we need a </a:t>
            </a:r>
            <a:r>
              <a:rPr sz="2000" i="1" spc="-10" dirty="0">
                <a:latin typeface="Carlito"/>
                <a:cs typeface="Carlito"/>
              </a:rPr>
              <a:t>quantum</a:t>
            </a:r>
            <a:r>
              <a:rPr sz="2000" i="1" spc="60" dirty="0">
                <a:latin typeface="Carlito"/>
                <a:cs typeface="Carlito"/>
              </a:rPr>
              <a:t> </a:t>
            </a:r>
            <a:r>
              <a:rPr sz="2000" i="1" spc="-40" dirty="0">
                <a:latin typeface="Carlito"/>
                <a:cs typeface="Carlito"/>
              </a:rPr>
              <a:t>computer.”</a:t>
            </a:r>
            <a:endParaRPr sz="2000">
              <a:latin typeface="Carlito"/>
              <a:cs typeface="Carlito"/>
            </a:endParaRPr>
          </a:p>
          <a:p>
            <a:pPr marL="6578600">
              <a:lnSpc>
                <a:spcPct val="100000"/>
              </a:lnSpc>
              <a:spcBef>
                <a:spcPts val="765"/>
              </a:spcBef>
            </a:pPr>
            <a:r>
              <a:rPr sz="1800" i="1" spc="-5" dirty="0">
                <a:latin typeface="Carlito"/>
                <a:cs typeface="Carlito"/>
              </a:rPr>
              <a:t>Richard </a:t>
            </a:r>
            <a:r>
              <a:rPr sz="1800" i="1" spc="-10" dirty="0">
                <a:latin typeface="Carlito"/>
                <a:cs typeface="Carlito"/>
              </a:rPr>
              <a:t>Feynman; </a:t>
            </a:r>
            <a:r>
              <a:rPr sz="1800" i="1" spc="-5" dirty="0">
                <a:latin typeface="Carlito"/>
                <a:cs typeface="Carlito"/>
              </a:rPr>
              <a:t>1965 </a:t>
            </a:r>
            <a:r>
              <a:rPr sz="1800" i="1" spc="-10" dirty="0">
                <a:latin typeface="Carlito"/>
                <a:cs typeface="Carlito"/>
              </a:rPr>
              <a:t>Physics </a:t>
            </a:r>
            <a:r>
              <a:rPr sz="1800" i="1" spc="-5" dirty="0">
                <a:latin typeface="Carlito"/>
                <a:cs typeface="Carlito"/>
              </a:rPr>
              <a:t>Nobel</a:t>
            </a:r>
            <a:r>
              <a:rPr sz="1800" i="1" spc="60" dirty="0">
                <a:latin typeface="Carlito"/>
                <a:cs typeface="Carlito"/>
              </a:rPr>
              <a:t> </a:t>
            </a:r>
            <a:r>
              <a:rPr sz="1800" i="1" spc="-10" dirty="0">
                <a:latin typeface="Carlito"/>
                <a:cs typeface="Carlito"/>
              </a:rPr>
              <a:t>Laureate</a:t>
            </a:r>
            <a:endParaRPr sz="1800">
              <a:latin typeface="Carlito"/>
              <a:cs typeface="Carlito"/>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br>
              <a:rPr lang="nl-NL" sz="3600" dirty="0">
                <a:latin typeface="Garamond" panose="02020404030301010803" pitchFamily="18" charset="0"/>
              </a:rPr>
            </a:br>
            <a:r>
              <a:rPr lang="nl-NL" sz="6500" b="1" dirty="0" err="1">
                <a:solidFill>
                  <a:srgbClr val="820000"/>
                </a:solidFill>
                <a:latin typeface="Garamond" panose="02020404030301010803" pitchFamily="18" charset="0"/>
              </a:rPr>
              <a:t>Thank</a:t>
            </a:r>
            <a:r>
              <a:rPr lang="nl-NL" sz="6500" b="1" dirty="0">
                <a:solidFill>
                  <a:srgbClr val="820000"/>
                </a:solidFill>
                <a:latin typeface="Garamond" panose="02020404030301010803" pitchFamily="18" charset="0"/>
              </a:rPr>
              <a:t> </a:t>
            </a:r>
            <a:r>
              <a:rPr lang="nl-NL" sz="6500" b="1" dirty="0" err="1">
                <a:solidFill>
                  <a:srgbClr val="820000"/>
                </a:solidFill>
                <a:latin typeface="Garamond" panose="02020404030301010803" pitchFamily="18" charset="0"/>
              </a:rPr>
              <a:t>you</a:t>
            </a:r>
            <a:endParaRPr lang="nl-NL" sz="3600" b="1" dirty="0">
              <a:solidFill>
                <a:srgbClr val="820000"/>
              </a:solidFill>
              <a:latin typeface="Garamond" panose="02020404030301010803" pitchFamily="18" charset="0"/>
            </a:endParaRPr>
          </a:p>
          <a:p>
            <a:pPr algn="ctr">
              <a:spcAft>
                <a:spcPts val="1800"/>
              </a:spcAft>
            </a:pPr>
            <a:endParaRPr lang="nl-NL" sz="6500" b="1" dirty="0">
              <a:solidFill>
                <a:srgbClr val="820000"/>
              </a:solidFill>
              <a:latin typeface="Garamond" panose="02020404030301010803" pitchFamily="18" charset="0"/>
            </a:endParaRPr>
          </a:p>
        </p:txBody>
      </p:sp>
      <p:sp>
        <p:nvSpPr>
          <p:cNvPr id="12" name="Tekstvak 14">
            <a:extLst>
              <a:ext uri="{FF2B5EF4-FFF2-40B4-BE49-F238E27FC236}">
                <a16:creationId xmlns:a16="http://schemas.microsoft.com/office/drawing/2014/main" id="{C38E7DD1-D9CD-47CA-A8DD-E0460029BF1C}"/>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#IOS21</a:t>
            </a:r>
          </a:p>
        </p:txBody>
      </p:sp>
      <p:sp>
        <p:nvSpPr>
          <p:cNvPr id="13" name="Tekstvak 5">
            <a:extLst>
              <a:ext uri="{FF2B5EF4-FFF2-40B4-BE49-F238E27FC236}">
                <a16:creationId xmlns:a16="http://schemas.microsoft.com/office/drawing/2014/main" id="{30182973-CCC1-4A3F-8D83-30B396AE4AEB}"/>
              </a:ext>
            </a:extLst>
          </p:cNvPr>
          <p:cNvSpPr txBox="1">
            <a:spLocks/>
          </p:cNvSpPr>
          <p:nvPr/>
        </p:nvSpPr>
        <p:spPr>
          <a:xfrm>
            <a:off x="4428309" y="-19281"/>
            <a:ext cx="7670800" cy="1077218"/>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a:p>
            <a:pPr lvl="0" algn="r"/>
            <a:endParaRPr lang="en-US" sz="2000" dirty="0">
              <a:solidFill>
                <a:prstClr val="black"/>
              </a:solidFill>
              <a:latin typeface="Garamond" panose="02020404030301010803" pitchFamily="18" charset="0"/>
            </a:endParaRPr>
          </a:p>
        </p:txBody>
      </p:sp>
    </p:spTree>
    <p:extLst>
      <p:ext uri="{BB962C8B-B14F-4D97-AF65-F5344CB8AC3E}">
        <p14:creationId xmlns:p14="http://schemas.microsoft.com/office/powerpoint/2010/main" val="4026446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32038" y="5626100"/>
            <a:ext cx="3184525" cy="1120140"/>
          </a:xfrm>
          <a:prstGeom prst="rect">
            <a:avLst/>
          </a:prstGeom>
        </p:spPr>
        <p:txBody>
          <a:bodyPr vert="horz" wrap="square" lIns="0" tIns="33019" rIns="0" bIns="0" rtlCol="0">
            <a:spAutoFit/>
          </a:bodyPr>
          <a:lstStyle/>
          <a:p>
            <a:pPr marL="626745" marR="5080" indent="-614045">
              <a:lnSpc>
                <a:spcPts val="4300"/>
              </a:lnSpc>
              <a:spcBef>
                <a:spcPts val="259"/>
              </a:spcBef>
            </a:pPr>
            <a:r>
              <a:rPr sz="3600" spc="-20" dirty="0">
                <a:solidFill>
                  <a:srgbClr val="FFFFFF"/>
                </a:solidFill>
                <a:latin typeface="Arial"/>
                <a:cs typeface="Arial"/>
              </a:rPr>
              <a:t>World’s</a:t>
            </a:r>
            <a:r>
              <a:rPr sz="3600" spc="-90" dirty="0">
                <a:solidFill>
                  <a:srgbClr val="FFFFFF"/>
                </a:solidFill>
                <a:latin typeface="Arial"/>
                <a:cs typeface="Arial"/>
              </a:rPr>
              <a:t> </a:t>
            </a:r>
            <a:r>
              <a:rPr sz="3600" spc="-5" dirty="0">
                <a:solidFill>
                  <a:srgbClr val="FFFFFF"/>
                </a:solidFill>
                <a:latin typeface="Arial"/>
                <a:cs typeface="Arial"/>
              </a:rPr>
              <a:t>Largest  Cyclotron</a:t>
            </a:r>
            <a:endParaRPr sz="3600">
              <a:latin typeface="Arial"/>
              <a:cs typeface="Arial"/>
            </a:endParaRPr>
          </a:p>
        </p:txBody>
      </p:sp>
      <p:sp>
        <p:nvSpPr>
          <p:cNvPr id="3" name="object 3"/>
          <p:cNvSpPr/>
          <p:nvPr/>
        </p:nvSpPr>
        <p:spPr>
          <a:xfrm>
            <a:off x="4956314" y="0"/>
            <a:ext cx="7235685" cy="4036212"/>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83126" y="466851"/>
            <a:ext cx="3780154" cy="1315085"/>
          </a:xfrm>
          <a:prstGeom prst="rect">
            <a:avLst/>
          </a:prstGeom>
        </p:spPr>
        <p:txBody>
          <a:bodyPr vert="horz" wrap="square" lIns="0" tIns="7620" rIns="0" bIns="0" rtlCol="0">
            <a:spAutoFit/>
          </a:bodyPr>
          <a:lstStyle/>
          <a:p>
            <a:pPr marL="12700" marR="5080" algn="just">
              <a:lnSpc>
                <a:spcPct val="101099"/>
              </a:lnSpc>
              <a:spcBef>
                <a:spcPts val="60"/>
              </a:spcBef>
            </a:pPr>
            <a:r>
              <a:rPr sz="2800" spc="15" dirty="0">
                <a:solidFill>
                  <a:srgbClr val="00B0F0"/>
                </a:solidFill>
                <a:latin typeface="Arial"/>
                <a:cs typeface="Arial"/>
              </a:rPr>
              <a:t>Infrastructure </a:t>
            </a:r>
            <a:r>
              <a:rPr sz="2800" spc="20" dirty="0">
                <a:solidFill>
                  <a:srgbClr val="00B0F0"/>
                </a:solidFill>
                <a:latin typeface="Arial"/>
                <a:cs typeface="Arial"/>
              </a:rPr>
              <a:t>at </a:t>
            </a:r>
            <a:r>
              <a:rPr sz="2800" spc="-55" dirty="0">
                <a:solidFill>
                  <a:srgbClr val="00B0F0"/>
                </a:solidFill>
                <a:latin typeface="Arial"/>
                <a:cs typeface="Arial"/>
              </a:rPr>
              <a:t>a </a:t>
            </a:r>
            <a:r>
              <a:rPr sz="2800" spc="-5" dirty="0">
                <a:solidFill>
                  <a:srgbClr val="00B0F0"/>
                </a:solidFill>
                <a:latin typeface="Arial"/>
                <a:cs typeface="Arial"/>
              </a:rPr>
              <a:t>scale  </a:t>
            </a:r>
            <a:r>
              <a:rPr sz="2800" spc="35" dirty="0">
                <a:solidFill>
                  <a:srgbClr val="00B0F0"/>
                </a:solidFill>
                <a:latin typeface="Arial"/>
                <a:cs typeface="Arial"/>
              </a:rPr>
              <a:t>that </a:t>
            </a:r>
            <a:r>
              <a:rPr sz="2800" spc="25" dirty="0">
                <a:solidFill>
                  <a:srgbClr val="00B0F0"/>
                </a:solidFill>
                <a:latin typeface="Arial"/>
                <a:cs typeface="Arial"/>
              </a:rPr>
              <a:t>no </a:t>
            </a:r>
            <a:r>
              <a:rPr sz="2800" dirty="0">
                <a:solidFill>
                  <a:srgbClr val="00B0F0"/>
                </a:solidFill>
                <a:latin typeface="Arial"/>
                <a:cs typeface="Arial"/>
              </a:rPr>
              <a:t>single</a:t>
            </a:r>
            <a:r>
              <a:rPr sz="2800" spc="-130" dirty="0">
                <a:solidFill>
                  <a:srgbClr val="00B0F0"/>
                </a:solidFill>
                <a:latin typeface="Arial"/>
                <a:cs typeface="Arial"/>
              </a:rPr>
              <a:t> </a:t>
            </a:r>
            <a:r>
              <a:rPr sz="2800" spc="5" dirty="0">
                <a:solidFill>
                  <a:srgbClr val="00B0F0"/>
                </a:solidFill>
                <a:latin typeface="Arial"/>
                <a:cs typeface="Arial"/>
              </a:rPr>
              <a:t>university  </a:t>
            </a:r>
            <a:r>
              <a:rPr sz="2800" spc="10" dirty="0">
                <a:solidFill>
                  <a:srgbClr val="00B0F0"/>
                </a:solidFill>
                <a:latin typeface="Arial"/>
                <a:cs typeface="Arial"/>
              </a:rPr>
              <a:t>can </a:t>
            </a:r>
            <a:r>
              <a:rPr sz="2800" spc="-35" dirty="0">
                <a:solidFill>
                  <a:srgbClr val="00B0F0"/>
                </a:solidFill>
                <a:latin typeface="Arial"/>
                <a:cs typeface="Arial"/>
              </a:rPr>
              <a:t>realize </a:t>
            </a:r>
            <a:r>
              <a:rPr sz="2800" spc="25" dirty="0">
                <a:solidFill>
                  <a:srgbClr val="00B0F0"/>
                </a:solidFill>
                <a:latin typeface="Arial"/>
                <a:cs typeface="Arial"/>
              </a:rPr>
              <a:t>on </a:t>
            </a:r>
            <a:r>
              <a:rPr sz="2800" spc="35" dirty="0">
                <a:solidFill>
                  <a:srgbClr val="00B0F0"/>
                </a:solidFill>
                <a:latin typeface="Arial"/>
                <a:cs typeface="Arial"/>
              </a:rPr>
              <a:t>its</a:t>
            </a:r>
            <a:r>
              <a:rPr sz="2800" spc="-45" dirty="0">
                <a:solidFill>
                  <a:srgbClr val="00B0F0"/>
                </a:solidFill>
                <a:latin typeface="Arial"/>
                <a:cs typeface="Arial"/>
              </a:rPr>
              <a:t> </a:t>
            </a:r>
            <a:r>
              <a:rPr sz="2800" spc="50" dirty="0">
                <a:solidFill>
                  <a:srgbClr val="00B0F0"/>
                </a:solidFill>
                <a:latin typeface="Arial"/>
                <a:cs typeface="Arial"/>
              </a:rPr>
              <a:t>own</a:t>
            </a:r>
            <a:endParaRPr sz="2800">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53565" y="742189"/>
            <a:ext cx="4199255" cy="513080"/>
          </a:xfrm>
          <a:prstGeom prst="rect">
            <a:avLst/>
          </a:prstGeom>
        </p:spPr>
        <p:txBody>
          <a:bodyPr vert="horz" wrap="square" lIns="0" tIns="12700" rIns="0" bIns="0" rtlCol="0">
            <a:spAutoFit/>
          </a:bodyPr>
          <a:lstStyle/>
          <a:p>
            <a:pPr marL="12700">
              <a:lnSpc>
                <a:spcPct val="100000"/>
              </a:lnSpc>
              <a:spcBef>
                <a:spcPts val="100"/>
              </a:spcBef>
            </a:pPr>
            <a:r>
              <a:rPr sz="3200" b="1" spc="-5" dirty="0">
                <a:solidFill>
                  <a:srgbClr val="00B0F0"/>
                </a:solidFill>
                <a:latin typeface="Arial"/>
                <a:cs typeface="Arial"/>
              </a:rPr>
              <a:t>Research with</a:t>
            </a:r>
            <a:r>
              <a:rPr sz="3200" b="1" spc="-70" dirty="0">
                <a:solidFill>
                  <a:srgbClr val="00B0F0"/>
                </a:solidFill>
                <a:latin typeface="Arial"/>
                <a:cs typeface="Arial"/>
              </a:rPr>
              <a:t> </a:t>
            </a:r>
            <a:r>
              <a:rPr sz="3200" b="1" spc="-5" dirty="0">
                <a:solidFill>
                  <a:srgbClr val="00B0F0"/>
                </a:solidFill>
                <a:latin typeface="Arial"/>
                <a:cs typeface="Arial"/>
              </a:rPr>
              <a:t>Impact</a:t>
            </a:r>
            <a:endParaRPr sz="3200">
              <a:latin typeface="Arial"/>
              <a:cs typeface="Arial"/>
            </a:endParaRPr>
          </a:p>
        </p:txBody>
      </p:sp>
      <p:sp>
        <p:nvSpPr>
          <p:cNvPr id="3" name="object 3"/>
          <p:cNvSpPr txBox="1"/>
          <p:nvPr/>
        </p:nvSpPr>
        <p:spPr>
          <a:xfrm>
            <a:off x="1071548" y="1373124"/>
            <a:ext cx="4074160" cy="1238885"/>
          </a:xfrm>
          <a:prstGeom prst="rect">
            <a:avLst/>
          </a:prstGeom>
        </p:spPr>
        <p:txBody>
          <a:bodyPr vert="horz" wrap="square" lIns="0" tIns="12700" rIns="0" bIns="0" rtlCol="0">
            <a:spAutoFit/>
          </a:bodyPr>
          <a:lstStyle/>
          <a:p>
            <a:pPr marL="12700">
              <a:lnSpc>
                <a:spcPct val="100000"/>
              </a:lnSpc>
              <a:spcBef>
                <a:spcPts val="100"/>
              </a:spcBef>
            </a:pPr>
            <a:r>
              <a:rPr sz="2000" spc="-5" dirty="0">
                <a:latin typeface="Arial"/>
                <a:cs typeface="Arial"/>
              </a:rPr>
              <a:t>from the fundamental to the</a:t>
            </a:r>
            <a:r>
              <a:rPr sz="2000" spc="-70" dirty="0">
                <a:latin typeface="Arial"/>
                <a:cs typeface="Arial"/>
              </a:rPr>
              <a:t> </a:t>
            </a:r>
            <a:r>
              <a:rPr sz="2000" spc="-5" dirty="0">
                <a:latin typeface="Arial"/>
                <a:cs typeface="Arial"/>
              </a:rPr>
              <a:t>applied</a:t>
            </a:r>
            <a:endParaRPr sz="2000">
              <a:latin typeface="Arial"/>
              <a:cs typeface="Arial"/>
            </a:endParaRPr>
          </a:p>
          <a:p>
            <a:pPr>
              <a:lnSpc>
                <a:spcPct val="100000"/>
              </a:lnSpc>
              <a:spcBef>
                <a:spcPts val="50"/>
              </a:spcBef>
            </a:pPr>
            <a:endParaRPr sz="2000">
              <a:latin typeface="Arial"/>
              <a:cs typeface="Arial"/>
            </a:endParaRPr>
          </a:p>
          <a:p>
            <a:pPr marL="714375" marR="5080">
              <a:lnSpc>
                <a:spcPct val="100000"/>
              </a:lnSpc>
            </a:pPr>
            <a:r>
              <a:rPr sz="2000" dirty="0">
                <a:solidFill>
                  <a:srgbClr val="00B0F0"/>
                </a:solidFill>
                <a:latin typeface="Arial"/>
                <a:cs typeface="Arial"/>
              </a:rPr>
              <a:t>Deepening our</a:t>
            </a:r>
            <a:r>
              <a:rPr sz="2000" spc="-55" dirty="0">
                <a:solidFill>
                  <a:srgbClr val="00B0F0"/>
                </a:solidFill>
                <a:latin typeface="Arial"/>
                <a:cs typeface="Arial"/>
              </a:rPr>
              <a:t> </a:t>
            </a:r>
            <a:r>
              <a:rPr sz="2000" spc="-5" dirty="0">
                <a:solidFill>
                  <a:srgbClr val="00B0F0"/>
                </a:solidFill>
                <a:latin typeface="Arial"/>
                <a:cs typeface="Arial"/>
              </a:rPr>
              <a:t>understanding  </a:t>
            </a:r>
            <a:r>
              <a:rPr sz="2000" dirty="0">
                <a:solidFill>
                  <a:srgbClr val="00B0F0"/>
                </a:solidFill>
                <a:latin typeface="Arial"/>
                <a:cs typeface="Arial"/>
              </a:rPr>
              <a:t>of </a:t>
            </a:r>
            <a:r>
              <a:rPr sz="2000" spc="-5" dirty="0">
                <a:solidFill>
                  <a:srgbClr val="00B0F0"/>
                </a:solidFill>
                <a:latin typeface="Arial"/>
                <a:cs typeface="Arial"/>
              </a:rPr>
              <a:t>the natural</a:t>
            </a:r>
            <a:r>
              <a:rPr sz="2000" spc="-35" dirty="0">
                <a:solidFill>
                  <a:srgbClr val="00B0F0"/>
                </a:solidFill>
                <a:latin typeface="Arial"/>
                <a:cs typeface="Arial"/>
              </a:rPr>
              <a:t> </a:t>
            </a:r>
            <a:r>
              <a:rPr sz="2000" dirty="0">
                <a:solidFill>
                  <a:srgbClr val="00B0F0"/>
                </a:solidFill>
                <a:latin typeface="Arial"/>
                <a:cs typeface="Arial"/>
              </a:rPr>
              <a:t>world</a:t>
            </a:r>
            <a:endParaRPr sz="2000">
              <a:latin typeface="Arial"/>
              <a:cs typeface="Arial"/>
            </a:endParaRPr>
          </a:p>
        </p:txBody>
      </p:sp>
      <p:sp>
        <p:nvSpPr>
          <p:cNvPr id="4" name="object 4"/>
          <p:cNvSpPr txBox="1"/>
          <p:nvPr/>
        </p:nvSpPr>
        <p:spPr>
          <a:xfrm>
            <a:off x="1773593" y="3796284"/>
            <a:ext cx="3623945" cy="2454910"/>
          </a:xfrm>
          <a:prstGeom prst="rect">
            <a:avLst/>
          </a:prstGeom>
        </p:spPr>
        <p:txBody>
          <a:bodyPr vert="horz" wrap="square" lIns="0" tIns="12700" rIns="0" bIns="0" rtlCol="0">
            <a:spAutoFit/>
          </a:bodyPr>
          <a:lstStyle/>
          <a:p>
            <a:pPr marL="12700" marR="295910">
              <a:lnSpc>
                <a:spcPct val="100000"/>
              </a:lnSpc>
              <a:spcBef>
                <a:spcPts val="100"/>
              </a:spcBef>
            </a:pPr>
            <a:r>
              <a:rPr sz="2000" dirty="0">
                <a:solidFill>
                  <a:srgbClr val="00B0F0"/>
                </a:solidFill>
                <a:latin typeface="Arial"/>
                <a:cs typeface="Arial"/>
              </a:rPr>
              <a:t>Developing new</a:t>
            </a:r>
            <a:r>
              <a:rPr sz="2000" spc="-95" dirty="0">
                <a:solidFill>
                  <a:srgbClr val="00B0F0"/>
                </a:solidFill>
                <a:latin typeface="Arial"/>
                <a:cs typeface="Arial"/>
              </a:rPr>
              <a:t> </a:t>
            </a:r>
            <a:r>
              <a:rPr sz="2000" dirty="0">
                <a:solidFill>
                  <a:srgbClr val="00B0F0"/>
                </a:solidFill>
                <a:latin typeface="Arial"/>
                <a:cs typeface="Arial"/>
              </a:rPr>
              <a:t>technologies  and</a:t>
            </a:r>
            <a:r>
              <a:rPr sz="2000" spc="-15" dirty="0">
                <a:solidFill>
                  <a:srgbClr val="00B0F0"/>
                </a:solidFill>
                <a:latin typeface="Arial"/>
                <a:cs typeface="Arial"/>
              </a:rPr>
              <a:t> </a:t>
            </a:r>
            <a:r>
              <a:rPr sz="2000" dirty="0">
                <a:solidFill>
                  <a:srgbClr val="00B0F0"/>
                </a:solidFill>
                <a:latin typeface="Arial"/>
                <a:cs typeface="Arial"/>
              </a:rPr>
              <a:t>innovations</a:t>
            </a:r>
            <a:endParaRPr sz="2000">
              <a:latin typeface="Arial"/>
              <a:cs typeface="Arial"/>
            </a:endParaRPr>
          </a:p>
          <a:p>
            <a:pPr>
              <a:lnSpc>
                <a:spcPct val="100000"/>
              </a:lnSpc>
              <a:spcBef>
                <a:spcPts val="50"/>
              </a:spcBef>
            </a:pPr>
            <a:endParaRPr sz="2000">
              <a:latin typeface="Arial"/>
              <a:cs typeface="Arial"/>
            </a:endParaRPr>
          </a:p>
          <a:p>
            <a:pPr marL="12700" marR="651510">
              <a:lnSpc>
                <a:spcPct val="100000"/>
              </a:lnSpc>
            </a:pPr>
            <a:r>
              <a:rPr sz="2000" dirty="0">
                <a:solidFill>
                  <a:srgbClr val="00B0F0"/>
                </a:solidFill>
                <a:latin typeface="Arial"/>
                <a:cs typeface="Arial"/>
              </a:rPr>
              <a:t>Expanding </a:t>
            </a:r>
            <a:r>
              <a:rPr sz="2000" spc="-5" dirty="0">
                <a:solidFill>
                  <a:srgbClr val="00B0F0"/>
                </a:solidFill>
                <a:latin typeface="Arial"/>
                <a:cs typeface="Arial"/>
              </a:rPr>
              <a:t>the</a:t>
            </a:r>
            <a:r>
              <a:rPr sz="2000" spc="-110" dirty="0">
                <a:solidFill>
                  <a:srgbClr val="00B0F0"/>
                </a:solidFill>
                <a:latin typeface="Arial"/>
                <a:cs typeface="Arial"/>
              </a:rPr>
              <a:t> </a:t>
            </a:r>
            <a:r>
              <a:rPr sz="2000" dirty="0">
                <a:solidFill>
                  <a:srgbClr val="00B0F0"/>
                </a:solidFill>
                <a:latin typeface="Arial"/>
                <a:cs typeface="Arial"/>
              </a:rPr>
              <a:t>boundaries  of </a:t>
            </a:r>
            <a:r>
              <a:rPr sz="2000" spc="-5" dirty="0">
                <a:solidFill>
                  <a:srgbClr val="00B0F0"/>
                </a:solidFill>
                <a:latin typeface="Arial"/>
                <a:cs typeface="Arial"/>
              </a:rPr>
              <a:t>human</a:t>
            </a:r>
            <a:r>
              <a:rPr sz="2000" spc="-40" dirty="0">
                <a:solidFill>
                  <a:srgbClr val="00B0F0"/>
                </a:solidFill>
                <a:latin typeface="Arial"/>
                <a:cs typeface="Arial"/>
              </a:rPr>
              <a:t> </a:t>
            </a:r>
            <a:r>
              <a:rPr sz="2000" dirty="0">
                <a:solidFill>
                  <a:srgbClr val="00B0F0"/>
                </a:solidFill>
                <a:latin typeface="Arial"/>
                <a:cs typeface="Arial"/>
              </a:rPr>
              <a:t>knowledge</a:t>
            </a:r>
            <a:endParaRPr sz="2000">
              <a:latin typeface="Arial"/>
              <a:cs typeface="Arial"/>
            </a:endParaRPr>
          </a:p>
          <a:p>
            <a:pPr>
              <a:lnSpc>
                <a:spcPct val="100000"/>
              </a:lnSpc>
              <a:spcBef>
                <a:spcPts val="20"/>
              </a:spcBef>
            </a:pPr>
            <a:endParaRPr sz="2050">
              <a:latin typeface="Arial"/>
              <a:cs typeface="Arial"/>
            </a:endParaRPr>
          </a:p>
          <a:p>
            <a:pPr marL="12700" marR="5080">
              <a:lnSpc>
                <a:spcPct val="100000"/>
              </a:lnSpc>
            </a:pPr>
            <a:r>
              <a:rPr sz="2000" spc="-5" dirty="0">
                <a:solidFill>
                  <a:srgbClr val="00B0F0"/>
                </a:solidFill>
                <a:latin typeface="Arial"/>
                <a:cs typeface="Arial"/>
              </a:rPr>
              <a:t>Inspiring </a:t>
            </a:r>
            <a:r>
              <a:rPr sz="2000" dirty="0">
                <a:solidFill>
                  <a:srgbClr val="00B0F0"/>
                </a:solidFill>
                <a:latin typeface="Arial"/>
                <a:cs typeface="Arial"/>
              </a:rPr>
              <a:t>and </a:t>
            </a:r>
            <a:r>
              <a:rPr sz="2000" spc="-5" dirty="0">
                <a:solidFill>
                  <a:srgbClr val="00B0F0"/>
                </a:solidFill>
                <a:latin typeface="Arial"/>
                <a:cs typeface="Arial"/>
              </a:rPr>
              <a:t>educating the </a:t>
            </a:r>
            <a:r>
              <a:rPr sz="2000" dirty="0">
                <a:solidFill>
                  <a:srgbClr val="00B0F0"/>
                </a:solidFill>
                <a:latin typeface="Arial"/>
                <a:cs typeface="Arial"/>
              </a:rPr>
              <a:t>next  </a:t>
            </a:r>
            <a:r>
              <a:rPr sz="2000" spc="-5" dirty="0">
                <a:solidFill>
                  <a:srgbClr val="00B0F0"/>
                </a:solidFill>
                <a:latin typeface="Arial"/>
                <a:cs typeface="Arial"/>
              </a:rPr>
              <a:t>generation</a:t>
            </a:r>
            <a:endParaRPr sz="2000">
              <a:latin typeface="Arial"/>
              <a:cs typeface="Arial"/>
            </a:endParaRPr>
          </a:p>
        </p:txBody>
      </p:sp>
      <p:sp>
        <p:nvSpPr>
          <p:cNvPr id="5" name="object 5"/>
          <p:cNvSpPr txBox="1"/>
          <p:nvPr/>
        </p:nvSpPr>
        <p:spPr>
          <a:xfrm>
            <a:off x="1773593" y="2884932"/>
            <a:ext cx="3240405" cy="635000"/>
          </a:xfrm>
          <a:prstGeom prst="rect">
            <a:avLst/>
          </a:prstGeom>
        </p:spPr>
        <p:txBody>
          <a:bodyPr vert="horz" wrap="square" lIns="0" tIns="12700" rIns="0" bIns="0" rtlCol="0">
            <a:spAutoFit/>
          </a:bodyPr>
          <a:lstStyle/>
          <a:p>
            <a:pPr marL="12700" marR="5080">
              <a:lnSpc>
                <a:spcPct val="100000"/>
              </a:lnSpc>
              <a:spcBef>
                <a:spcPts val="100"/>
              </a:spcBef>
            </a:pPr>
            <a:r>
              <a:rPr sz="2000" dirty="0">
                <a:solidFill>
                  <a:srgbClr val="00B0F0"/>
                </a:solidFill>
                <a:latin typeface="Arial"/>
                <a:cs typeface="Arial"/>
              </a:rPr>
              <a:t>Advancing </a:t>
            </a:r>
            <a:r>
              <a:rPr sz="2000" spc="-5" dirty="0">
                <a:solidFill>
                  <a:srgbClr val="00B0F0"/>
                </a:solidFill>
                <a:latin typeface="Arial"/>
                <a:cs typeface="Arial"/>
              </a:rPr>
              <a:t>the </a:t>
            </a:r>
            <a:r>
              <a:rPr sz="2000" dirty="0">
                <a:solidFill>
                  <a:srgbClr val="00B0F0"/>
                </a:solidFill>
                <a:latin typeface="Arial"/>
                <a:cs typeface="Arial"/>
              </a:rPr>
              <a:t>imaging and  </a:t>
            </a:r>
            <a:r>
              <a:rPr sz="2000" spc="-5" dirty="0">
                <a:solidFill>
                  <a:srgbClr val="00B0F0"/>
                </a:solidFill>
                <a:latin typeface="Arial"/>
                <a:cs typeface="Arial"/>
              </a:rPr>
              <a:t>treatment </a:t>
            </a:r>
            <a:r>
              <a:rPr sz="2000" dirty="0">
                <a:solidFill>
                  <a:srgbClr val="00B0F0"/>
                </a:solidFill>
                <a:latin typeface="Arial"/>
                <a:cs typeface="Arial"/>
              </a:rPr>
              <a:t>of </a:t>
            </a:r>
            <a:r>
              <a:rPr sz="2000" spc="-5" dirty="0">
                <a:solidFill>
                  <a:srgbClr val="00B0F0"/>
                </a:solidFill>
                <a:latin typeface="Arial"/>
                <a:cs typeface="Arial"/>
              </a:rPr>
              <a:t>critical</a:t>
            </a:r>
            <a:r>
              <a:rPr sz="2000" spc="-70" dirty="0">
                <a:solidFill>
                  <a:srgbClr val="00B0F0"/>
                </a:solidFill>
                <a:latin typeface="Arial"/>
                <a:cs typeface="Arial"/>
              </a:rPr>
              <a:t> </a:t>
            </a:r>
            <a:r>
              <a:rPr sz="2000" dirty="0">
                <a:solidFill>
                  <a:srgbClr val="00B0F0"/>
                </a:solidFill>
                <a:latin typeface="Arial"/>
                <a:cs typeface="Arial"/>
              </a:rPr>
              <a:t>diseases</a:t>
            </a:r>
            <a:endParaRPr sz="2000">
              <a:latin typeface="Arial"/>
              <a:cs typeface="Arial"/>
            </a:endParaRPr>
          </a:p>
        </p:txBody>
      </p:sp>
      <p:sp>
        <p:nvSpPr>
          <p:cNvPr id="6" name="object 6"/>
          <p:cNvSpPr/>
          <p:nvPr/>
        </p:nvSpPr>
        <p:spPr>
          <a:xfrm>
            <a:off x="838622" y="4714430"/>
            <a:ext cx="682933" cy="682929"/>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847686" y="2915363"/>
            <a:ext cx="664804" cy="664804"/>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807949" y="1955639"/>
            <a:ext cx="744278" cy="744278"/>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782669" y="3711156"/>
            <a:ext cx="794835" cy="794829"/>
          </a:xfrm>
          <a:prstGeom prst="rect">
            <a:avLst/>
          </a:prstGeom>
          <a:blipFill>
            <a:blip r:embed="rId5" cstate="print"/>
            <a:stretch>
              <a:fillRect/>
            </a:stretch>
          </a:blipFill>
        </p:spPr>
        <p:txBody>
          <a:bodyPr wrap="square" lIns="0" tIns="0" rIns="0" bIns="0" rtlCol="0"/>
          <a:lstStyle/>
          <a:p>
            <a:endParaRPr/>
          </a:p>
        </p:txBody>
      </p:sp>
      <p:grpSp>
        <p:nvGrpSpPr>
          <p:cNvPr id="10" name="object 10"/>
          <p:cNvGrpSpPr/>
          <p:nvPr/>
        </p:nvGrpSpPr>
        <p:grpSpPr>
          <a:xfrm>
            <a:off x="6482308" y="0"/>
            <a:ext cx="5709920" cy="6858000"/>
            <a:chOff x="6482308" y="0"/>
            <a:chExt cx="5709920" cy="6858000"/>
          </a:xfrm>
        </p:grpSpPr>
        <p:sp>
          <p:nvSpPr>
            <p:cNvPr id="11" name="object 11"/>
            <p:cNvSpPr/>
            <p:nvPr/>
          </p:nvSpPr>
          <p:spPr>
            <a:xfrm>
              <a:off x="6482308" y="0"/>
              <a:ext cx="5709691" cy="6857999"/>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8731694" y="2586189"/>
              <a:ext cx="1183640" cy="1257300"/>
            </a:xfrm>
            <a:custGeom>
              <a:avLst/>
              <a:gdLst/>
              <a:ahLst/>
              <a:cxnLst/>
              <a:rect l="l" t="t" r="r" b="b"/>
              <a:pathLst>
                <a:path w="1183640" h="1257300">
                  <a:moveTo>
                    <a:pt x="591667" y="0"/>
                  </a:moveTo>
                  <a:lnTo>
                    <a:pt x="545428" y="1891"/>
                  </a:lnTo>
                  <a:lnTo>
                    <a:pt x="500163" y="7472"/>
                  </a:lnTo>
                  <a:lnTo>
                    <a:pt x="456003" y="16603"/>
                  </a:lnTo>
                  <a:lnTo>
                    <a:pt x="413078" y="29144"/>
                  </a:lnTo>
                  <a:lnTo>
                    <a:pt x="371522" y="44955"/>
                  </a:lnTo>
                  <a:lnTo>
                    <a:pt x="331466" y="63896"/>
                  </a:lnTo>
                  <a:lnTo>
                    <a:pt x="293040" y="85829"/>
                  </a:lnTo>
                  <a:lnTo>
                    <a:pt x="256377" y="110612"/>
                  </a:lnTo>
                  <a:lnTo>
                    <a:pt x="221608" y="138107"/>
                  </a:lnTo>
                  <a:lnTo>
                    <a:pt x="188865" y="168174"/>
                  </a:lnTo>
                  <a:lnTo>
                    <a:pt x="158279" y="200672"/>
                  </a:lnTo>
                  <a:lnTo>
                    <a:pt x="129982" y="235461"/>
                  </a:lnTo>
                  <a:lnTo>
                    <a:pt x="104104" y="272404"/>
                  </a:lnTo>
                  <a:lnTo>
                    <a:pt x="80779" y="311358"/>
                  </a:lnTo>
                  <a:lnTo>
                    <a:pt x="60137" y="352186"/>
                  </a:lnTo>
                  <a:lnTo>
                    <a:pt x="42310" y="394746"/>
                  </a:lnTo>
                  <a:lnTo>
                    <a:pt x="27429" y="438899"/>
                  </a:lnTo>
                  <a:lnTo>
                    <a:pt x="15626" y="484506"/>
                  </a:lnTo>
                  <a:lnTo>
                    <a:pt x="7032" y="531427"/>
                  </a:lnTo>
                  <a:lnTo>
                    <a:pt x="1780" y="579521"/>
                  </a:lnTo>
                  <a:lnTo>
                    <a:pt x="0" y="628650"/>
                  </a:lnTo>
                  <a:lnTo>
                    <a:pt x="1780" y="677778"/>
                  </a:lnTo>
                  <a:lnTo>
                    <a:pt x="7032" y="725872"/>
                  </a:lnTo>
                  <a:lnTo>
                    <a:pt x="15626" y="772793"/>
                  </a:lnTo>
                  <a:lnTo>
                    <a:pt x="27429" y="818400"/>
                  </a:lnTo>
                  <a:lnTo>
                    <a:pt x="42310" y="862553"/>
                  </a:lnTo>
                  <a:lnTo>
                    <a:pt x="60137" y="905113"/>
                  </a:lnTo>
                  <a:lnTo>
                    <a:pt x="80779" y="945941"/>
                  </a:lnTo>
                  <a:lnTo>
                    <a:pt x="104104" y="984895"/>
                  </a:lnTo>
                  <a:lnTo>
                    <a:pt x="129982" y="1021838"/>
                  </a:lnTo>
                  <a:lnTo>
                    <a:pt x="158279" y="1056627"/>
                  </a:lnTo>
                  <a:lnTo>
                    <a:pt x="188865" y="1089125"/>
                  </a:lnTo>
                  <a:lnTo>
                    <a:pt x="221608" y="1119192"/>
                  </a:lnTo>
                  <a:lnTo>
                    <a:pt x="256377" y="1146687"/>
                  </a:lnTo>
                  <a:lnTo>
                    <a:pt x="293040" y="1171470"/>
                  </a:lnTo>
                  <a:lnTo>
                    <a:pt x="331466" y="1193403"/>
                  </a:lnTo>
                  <a:lnTo>
                    <a:pt x="371522" y="1212344"/>
                  </a:lnTo>
                  <a:lnTo>
                    <a:pt x="413078" y="1228155"/>
                  </a:lnTo>
                  <a:lnTo>
                    <a:pt x="456003" y="1240696"/>
                  </a:lnTo>
                  <a:lnTo>
                    <a:pt x="500163" y="1249827"/>
                  </a:lnTo>
                  <a:lnTo>
                    <a:pt x="545428" y="1255408"/>
                  </a:lnTo>
                  <a:lnTo>
                    <a:pt x="591667" y="1257300"/>
                  </a:lnTo>
                  <a:lnTo>
                    <a:pt x="637906" y="1255408"/>
                  </a:lnTo>
                  <a:lnTo>
                    <a:pt x="683171" y="1249827"/>
                  </a:lnTo>
                  <a:lnTo>
                    <a:pt x="727332" y="1240696"/>
                  </a:lnTo>
                  <a:lnTo>
                    <a:pt x="770256" y="1228155"/>
                  </a:lnTo>
                  <a:lnTo>
                    <a:pt x="811812" y="1212344"/>
                  </a:lnTo>
                  <a:lnTo>
                    <a:pt x="851868" y="1193403"/>
                  </a:lnTo>
                  <a:lnTo>
                    <a:pt x="890294" y="1171470"/>
                  </a:lnTo>
                  <a:lnTo>
                    <a:pt x="926957" y="1146687"/>
                  </a:lnTo>
                  <a:lnTo>
                    <a:pt x="961726" y="1119192"/>
                  </a:lnTo>
                  <a:lnTo>
                    <a:pt x="994469" y="1089125"/>
                  </a:lnTo>
                  <a:lnTo>
                    <a:pt x="1025055" y="1056627"/>
                  </a:lnTo>
                  <a:lnTo>
                    <a:pt x="1053353" y="1021838"/>
                  </a:lnTo>
                  <a:lnTo>
                    <a:pt x="1079230" y="984895"/>
                  </a:lnTo>
                  <a:lnTo>
                    <a:pt x="1102555" y="945941"/>
                  </a:lnTo>
                  <a:lnTo>
                    <a:pt x="1123197" y="905113"/>
                  </a:lnTo>
                  <a:lnTo>
                    <a:pt x="1141025" y="862553"/>
                  </a:lnTo>
                  <a:lnTo>
                    <a:pt x="1155905" y="818400"/>
                  </a:lnTo>
                  <a:lnTo>
                    <a:pt x="1167708" y="772793"/>
                  </a:lnTo>
                  <a:lnTo>
                    <a:pt x="1176302" y="725872"/>
                  </a:lnTo>
                  <a:lnTo>
                    <a:pt x="1181555" y="677778"/>
                  </a:lnTo>
                  <a:lnTo>
                    <a:pt x="1183335" y="628650"/>
                  </a:lnTo>
                  <a:lnTo>
                    <a:pt x="1181555" y="579521"/>
                  </a:lnTo>
                  <a:lnTo>
                    <a:pt x="1176302" y="531427"/>
                  </a:lnTo>
                  <a:lnTo>
                    <a:pt x="1167708" y="484506"/>
                  </a:lnTo>
                  <a:lnTo>
                    <a:pt x="1155905" y="438899"/>
                  </a:lnTo>
                  <a:lnTo>
                    <a:pt x="1141025" y="394746"/>
                  </a:lnTo>
                  <a:lnTo>
                    <a:pt x="1123197" y="352186"/>
                  </a:lnTo>
                  <a:lnTo>
                    <a:pt x="1102555" y="311358"/>
                  </a:lnTo>
                  <a:lnTo>
                    <a:pt x="1079230" y="272404"/>
                  </a:lnTo>
                  <a:lnTo>
                    <a:pt x="1053353" y="235461"/>
                  </a:lnTo>
                  <a:lnTo>
                    <a:pt x="1025055" y="200672"/>
                  </a:lnTo>
                  <a:lnTo>
                    <a:pt x="994469" y="168174"/>
                  </a:lnTo>
                  <a:lnTo>
                    <a:pt x="961726" y="138107"/>
                  </a:lnTo>
                  <a:lnTo>
                    <a:pt x="926957" y="110612"/>
                  </a:lnTo>
                  <a:lnTo>
                    <a:pt x="890294" y="85829"/>
                  </a:lnTo>
                  <a:lnTo>
                    <a:pt x="851868" y="63896"/>
                  </a:lnTo>
                  <a:lnTo>
                    <a:pt x="811812" y="44955"/>
                  </a:lnTo>
                  <a:lnTo>
                    <a:pt x="770256" y="29144"/>
                  </a:lnTo>
                  <a:lnTo>
                    <a:pt x="727332" y="16603"/>
                  </a:lnTo>
                  <a:lnTo>
                    <a:pt x="683171" y="7472"/>
                  </a:lnTo>
                  <a:lnTo>
                    <a:pt x="637906" y="1891"/>
                  </a:lnTo>
                  <a:lnTo>
                    <a:pt x="591667" y="0"/>
                  </a:lnTo>
                  <a:close/>
                </a:path>
              </a:pathLst>
            </a:custGeom>
            <a:solidFill>
              <a:srgbClr val="00051C"/>
            </a:solidFill>
          </p:spPr>
          <p:txBody>
            <a:bodyPr wrap="square" lIns="0" tIns="0" rIns="0" bIns="0" rtlCol="0"/>
            <a:lstStyle/>
            <a:p>
              <a:endParaRPr/>
            </a:p>
          </p:txBody>
        </p:sp>
      </p:grpSp>
      <p:sp>
        <p:nvSpPr>
          <p:cNvPr id="13" name="object 13"/>
          <p:cNvSpPr txBox="1"/>
          <p:nvPr/>
        </p:nvSpPr>
        <p:spPr>
          <a:xfrm>
            <a:off x="8705824" y="2914395"/>
            <a:ext cx="1235075" cy="751205"/>
          </a:xfrm>
          <a:prstGeom prst="rect">
            <a:avLst/>
          </a:prstGeom>
        </p:spPr>
        <p:txBody>
          <a:bodyPr vert="horz" wrap="square" lIns="0" tIns="22860" rIns="0" bIns="0" rtlCol="0">
            <a:spAutoFit/>
          </a:bodyPr>
          <a:lstStyle/>
          <a:p>
            <a:pPr marL="12700" marR="5080" indent="635" algn="ctr">
              <a:lnSpc>
                <a:spcPts val="1900"/>
              </a:lnSpc>
              <a:spcBef>
                <a:spcPts val="180"/>
              </a:spcBef>
            </a:pPr>
            <a:r>
              <a:rPr sz="1600" spc="5" dirty="0">
                <a:solidFill>
                  <a:srgbClr val="FFFFFF"/>
                </a:solidFill>
                <a:latin typeface="Arial"/>
                <a:cs typeface="Arial"/>
              </a:rPr>
              <a:t>Accelerators  </a:t>
            </a:r>
            <a:r>
              <a:rPr sz="1600" spc="10" dirty="0">
                <a:solidFill>
                  <a:srgbClr val="FFFFFF"/>
                </a:solidFill>
                <a:latin typeface="Arial"/>
                <a:cs typeface="Arial"/>
              </a:rPr>
              <a:t>Detectors  </a:t>
            </a:r>
            <a:r>
              <a:rPr sz="1600" spc="-15" dirty="0">
                <a:solidFill>
                  <a:srgbClr val="FFFFFF"/>
                </a:solidFill>
                <a:latin typeface="Arial"/>
                <a:cs typeface="Arial"/>
              </a:rPr>
              <a:t>Data</a:t>
            </a:r>
            <a:r>
              <a:rPr sz="1600" spc="-60" dirty="0">
                <a:solidFill>
                  <a:srgbClr val="FFFFFF"/>
                </a:solidFill>
                <a:latin typeface="Arial"/>
                <a:cs typeface="Arial"/>
              </a:rPr>
              <a:t> </a:t>
            </a:r>
            <a:r>
              <a:rPr sz="1600" dirty="0">
                <a:solidFill>
                  <a:srgbClr val="FFFFFF"/>
                </a:solidFill>
                <a:latin typeface="Arial"/>
                <a:cs typeface="Arial"/>
              </a:rPr>
              <a:t>Science</a:t>
            </a:r>
            <a:endParaRPr sz="1600">
              <a:latin typeface="Arial"/>
              <a:cs typeface="Arial"/>
            </a:endParaRPr>
          </a:p>
        </p:txBody>
      </p:sp>
      <p:sp>
        <p:nvSpPr>
          <p:cNvPr id="14" name="object 14"/>
          <p:cNvSpPr/>
          <p:nvPr/>
        </p:nvSpPr>
        <p:spPr>
          <a:xfrm>
            <a:off x="755904" y="5516879"/>
            <a:ext cx="847344" cy="847344"/>
          </a:xfrm>
          <a:prstGeom prst="rect">
            <a:avLst/>
          </a:prstGeom>
          <a:blipFill>
            <a:blip r:embed="rId7" cstate="print"/>
            <a:stretch>
              <a:fillRect/>
            </a:stretch>
          </a:blipFill>
        </p:spPr>
        <p:txBody>
          <a:bodyPr wrap="square" lIns="0" tIns="0" rIns="0" bIns="0" rtlCol="0"/>
          <a:lstStyle/>
          <a:p>
            <a:endParaRPr/>
          </a:p>
        </p:txBody>
      </p:sp>
      <p:sp>
        <p:nvSpPr>
          <p:cNvPr id="15" name="object 15"/>
          <p:cNvSpPr/>
          <p:nvPr/>
        </p:nvSpPr>
        <p:spPr>
          <a:xfrm>
            <a:off x="1574258" y="243598"/>
            <a:ext cx="2516017" cy="458147"/>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F2F2F2">
              <a:alpha val="45098"/>
            </a:srgbClr>
          </a:solidFill>
        </p:spPr>
        <p:txBody>
          <a:bodyPr wrap="square" lIns="0" tIns="0" rIns="0" bIns="0" rtlCol="0"/>
          <a:lstStyle/>
          <a:p>
            <a:endParaRPr/>
          </a:p>
        </p:txBody>
      </p:sp>
      <p:sp>
        <p:nvSpPr>
          <p:cNvPr id="3" name="object 3"/>
          <p:cNvSpPr/>
          <p:nvPr/>
        </p:nvSpPr>
        <p:spPr>
          <a:xfrm>
            <a:off x="4771694" y="1020610"/>
            <a:ext cx="7416825" cy="4171962"/>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5821692" y="1342047"/>
            <a:ext cx="5316855" cy="323850"/>
          </a:xfrm>
          <a:prstGeom prst="rect">
            <a:avLst/>
          </a:prstGeom>
          <a:solidFill>
            <a:srgbClr val="F9F9F9"/>
          </a:solidFill>
        </p:spPr>
        <p:txBody>
          <a:bodyPr vert="horz" wrap="square" lIns="0" tIns="44450" rIns="0" bIns="0" rtlCol="0">
            <a:spAutoFit/>
          </a:bodyPr>
          <a:lstStyle/>
          <a:p>
            <a:pPr marL="90805">
              <a:lnSpc>
                <a:spcPct val="100000"/>
              </a:lnSpc>
              <a:spcBef>
                <a:spcPts val="350"/>
              </a:spcBef>
            </a:pPr>
            <a:r>
              <a:rPr sz="1800" spc="-5" dirty="0">
                <a:solidFill>
                  <a:srgbClr val="00B0F0"/>
                </a:solidFill>
                <a:latin typeface="Arial"/>
                <a:cs typeface="Arial"/>
              </a:rPr>
              <a:t>TRIUMF’s users comes from over 40</a:t>
            </a:r>
            <a:r>
              <a:rPr sz="1800" spc="-10" dirty="0">
                <a:solidFill>
                  <a:srgbClr val="00B0F0"/>
                </a:solidFill>
                <a:latin typeface="Arial"/>
                <a:cs typeface="Arial"/>
              </a:rPr>
              <a:t> </a:t>
            </a:r>
            <a:r>
              <a:rPr sz="1800" spc="-5" dirty="0">
                <a:solidFill>
                  <a:srgbClr val="00B0F0"/>
                </a:solidFill>
                <a:latin typeface="Arial"/>
                <a:cs typeface="Arial"/>
              </a:rPr>
              <a:t>Countries</a:t>
            </a:r>
            <a:endParaRPr sz="1800">
              <a:latin typeface="Arial"/>
              <a:cs typeface="Arial"/>
            </a:endParaRPr>
          </a:p>
        </p:txBody>
      </p:sp>
      <p:sp>
        <p:nvSpPr>
          <p:cNvPr id="5" name="object 5"/>
          <p:cNvSpPr txBox="1">
            <a:spLocks noGrp="1"/>
          </p:cNvSpPr>
          <p:nvPr>
            <p:ph type="title"/>
          </p:nvPr>
        </p:nvSpPr>
        <p:spPr>
          <a:xfrm>
            <a:off x="1235245" y="228600"/>
            <a:ext cx="9025255" cy="873760"/>
          </a:xfrm>
          <a:prstGeom prst="rect">
            <a:avLst/>
          </a:prstGeom>
          <a:solidFill>
            <a:srgbClr val="F9F9F9"/>
          </a:solidFill>
        </p:spPr>
        <p:txBody>
          <a:bodyPr vert="horz" wrap="square" lIns="0" tIns="33655" rIns="0" bIns="0" rtlCol="0">
            <a:spAutoFit/>
          </a:bodyPr>
          <a:lstStyle/>
          <a:p>
            <a:pPr marL="90805">
              <a:lnSpc>
                <a:spcPct val="100000"/>
              </a:lnSpc>
              <a:spcBef>
                <a:spcPts val="265"/>
              </a:spcBef>
            </a:pPr>
            <a:r>
              <a:rPr b="1" spc="-5" dirty="0">
                <a:solidFill>
                  <a:srgbClr val="00B0F0"/>
                </a:solidFill>
                <a:latin typeface="Arial"/>
                <a:cs typeface="Arial"/>
              </a:rPr>
              <a:t>National </a:t>
            </a:r>
            <a:r>
              <a:rPr b="1" dirty="0">
                <a:solidFill>
                  <a:srgbClr val="00B0F0"/>
                </a:solidFill>
                <a:latin typeface="Arial"/>
                <a:cs typeface="Arial"/>
              </a:rPr>
              <a:t>hub with </a:t>
            </a:r>
            <a:r>
              <a:rPr b="1" spc="-5" dirty="0">
                <a:solidFill>
                  <a:srgbClr val="00B0F0"/>
                </a:solidFill>
                <a:latin typeface="Arial"/>
                <a:cs typeface="Arial"/>
              </a:rPr>
              <a:t>global reach</a:t>
            </a:r>
          </a:p>
        </p:txBody>
      </p:sp>
      <p:grpSp>
        <p:nvGrpSpPr>
          <p:cNvPr id="6" name="object 6"/>
          <p:cNvGrpSpPr/>
          <p:nvPr/>
        </p:nvGrpSpPr>
        <p:grpSpPr>
          <a:xfrm>
            <a:off x="380960" y="1340535"/>
            <a:ext cx="4287520" cy="3852545"/>
            <a:chOff x="380960" y="1340535"/>
            <a:chExt cx="4287520" cy="3852545"/>
          </a:xfrm>
        </p:grpSpPr>
        <p:sp>
          <p:nvSpPr>
            <p:cNvPr id="7" name="object 7"/>
            <p:cNvSpPr/>
            <p:nvPr/>
          </p:nvSpPr>
          <p:spPr>
            <a:xfrm>
              <a:off x="380960" y="1340535"/>
              <a:ext cx="4287431" cy="3852037"/>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2605684" y="2050487"/>
              <a:ext cx="1879600" cy="342345"/>
            </a:xfrm>
            <a:prstGeom prst="rect">
              <a:avLst/>
            </a:prstGeom>
            <a:blipFill>
              <a:blip r:embed="rId4" cstate="print"/>
              <a:stretch>
                <a:fillRect/>
              </a:stretch>
            </a:blipFill>
          </p:spPr>
          <p:txBody>
            <a:bodyPr wrap="square" lIns="0" tIns="0" rIns="0" bIns="0" rtlCol="0"/>
            <a:lstStyle/>
            <a:p>
              <a:endParaRPr/>
            </a:p>
          </p:txBody>
        </p:sp>
      </p:grpSp>
      <p:sp>
        <p:nvSpPr>
          <p:cNvPr id="9" name="object 9"/>
          <p:cNvSpPr txBox="1"/>
          <p:nvPr/>
        </p:nvSpPr>
        <p:spPr>
          <a:xfrm>
            <a:off x="1132208" y="5630162"/>
            <a:ext cx="9829165" cy="882015"/>
          </a:xfrm>
          <a:prstGeom prst="rect">
            <a:avLst/>
          </a:prstGeom>
        </p:spPr>
        <p:txBody>
          <a:bodyPr vert="horz" wrap="square" lIns="0" tIns="9525" rIns="0" bIns="0" rtlCol="0">
            <a:spAutoFit/>
          </a:bodyPr>
          <a:lstStyle/>
          <a:p>
            <a:pPr marL="12700" marR="5080">
              <a:lnSpc>
                <a:spcPct val="100699"/>
              </a:lnSpc>
              <a:spcBef>
                <a:spcPts val="75"/>
              </a:spcBef>
            </a:pPr>
            <a:r>
              <a:rPr sz="2800" dirty="0">
                <a:solidFill>
                  <a:srgbClr val="00B0F0"/>
                </a:solidFill>
                <a:latin typeface="Arial"/>
                <a:cs typeface="Arial"/>
              </a:rPr>
              <a:t>TRIUMF is a Canadian asset, a point of entry into the  international ecosystem of sister laboratories around the</a:t>
            </a:r>
            <a:r>
              <a:rPr sz="2800" spc="-5" dirty="0">
                <a:solidFill>
                  <a:srgbClr val="00B0F0"/>
                </a:solidFill>
                <a:latin typeface="Arial"/>
                <a:cs typeface="Arial"/>
              </a:rPr>
              <a:t> </a:t>
            </a:r>
            <a:r>
              <a:rPr sz="2800" dirty="0">
                <a:solidFill>
                  <a:srgbClr val="00B0F0"/>
                </a:solidFill>
                <a:latin typeface="Arial"/>
                <a:cs typeface="Arial"/>
              </a:rPr>
              <a:t>world</a:t>
            </a:r>
            <a:endParaRPr sz="2800">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87860" y="6340347"/>
            <a:ext cx="96520" cy="177800"/>
          </a:xfrm>
          <a:prstGeom prst="rect">
            <a:avLst/>
          </a:prstGeom>
        </p:spPr>
        <p:txBody>
          <a:bodyPr vert="horz" wrap="square" lIns="0" tIns="12700" rIns="0" bIns="0" rtlCol="0">
            <a:spAutoFit/>
          </a:bodyPr>
          <a:lstStyle/>
          <a:p>
            <a:pPr marL="12700">
              <a:lnSpc>
                <a:spcPct val="100000"/>
              </a:lnSpc>
              <a:spcBef>
                <a:spcPts val="100"/>
              </a:spcBef>
            </a:pPr>
            <a:r>
              <a:rPr sz="1000" dirty="0">
                <a:latin typeface="Arial"/>
                <a:cs typeface="Arial"/>
              </a:rPr>
              <a:t>6</a:t>
            </a:r>
            <a:endParaRPr sz="1000">
              <a:latin typeface="Arial"/>
              <a:cs typeface="Arial"/>
            </a:endParaRPr>
          </a:p>
        </p:txBody>
      </p:sp>
      <p:sp>
        <p:nvSpPr>
          <p:cNvPr id="3" name="object 3"/>
          <p:cNvSpPr/>
          <p:nvPr/>
        </p:nvSpPr>
        <p:spPr>
          <a:xfrm>
            <a:off x="185680" y="204101"/>
            <a:ext cx="1947183" cy="350304"/>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Example: </a:t>
            </a:r>
            <a:r>
              <a:rPr spc="40" dirty="0"/>
              <a:t>Cyclotron </a:t>
            </a:r>
            <a:r>
              <a:rPr spc="60" dirty="0"/>
              <a:t>produced</a:t>
            </a:r>
            <a:r>
              <a:rPr spc="-70" dirty="0"/>
              <a:t> </a:t>
            </a:r>
            <a:r>
              <a:rPr spc="40" dirty="0"/>
              <a:t>Tc-99m</a:t>
            </a:r>
          </a:p>
        </p:txBody>
      </p:sp>
      <p:sp>
        <p:nvSpPr>
          <p:cNvPr id="5" name="object 5"/>
          <p:cNvSpPr txBox="1"/>
          <p:nvPr/>
        </p:nvSpPr>
        <p:spPr>
          <a:xfrm>
            <a:off x="943608" y="1566164"/>
            <a:ext cx="7646034" cy="3042920"/>
          </a:xfrm>
          <a:prstGeom prst="rect">
            <a:avLst/>
          </a:prstGeom>
        </p:spPr>
        <p:txBody>
          <a:bodyPr vert="horz" wrap="square" lIns="0" tIns="13970" rIns="0" bIns="0" rtlCol="0">
            <a:spAutoFit/>
          </a:bodyPr>
          <a:lstStyle/>
          <a:p>
            <a:pPr marL="12700" marR="5080">
              <a:lnSpc>
                <a:spcPct val="99400"/>
              </a:lnSpc>
              <a:spcBef>
                <a:spcPts val="110"/>
              </a:spcBef>
            </a:pPr>
            <a:r>
              <a:rPr sz="1800" dirty="0">
                <a:latin typeface="Arial"/>
                <a:cs typeface="Arial"/>
              </a:rPr>
              <a:t>In </a:t>
            </a:r>
            <a:r>
              <a:rPr sz="1800" spc="-5" dirty="0">
                <a:latin typeface="Arial"/>
                <a:cs typeface="Arial"/>
              </a:rPr>
              <a:t>late 2020, </a:t>
            </a:r>
            <a:r>
              <a:rPr sz="1800" dirty="0">
                <a:latin typeface="Arial"/>
                <a:cs typeface="Arial"/>
              </a:rPr>
              <a:t>a </a:t>
            </a:r>
            <a:r>
              <a:rPr sz="1800" spc="-5" dirty="0">
                <a:latin typeface="Arial"/>
                <a:cs typeface="Arial"/>
              </a:rPr>
              <a:t>TRIUMF-led consortium was granted full Health Canada  approval for cyclotron-based production of technetium-99m </a:t>
            </a:r>
            <a:r>
              <a:rPr sz="1800" dirty="0">
                <a:latin typeface="Arial"/>
                <a:cs typeface="Arial"/>
              </a:rPr>
              <a:t>– </a:t>
            </a:r>
            <a:r>
              <a:rPr sz="1800" spc="-5" dirty="0">
                <a:latin typeface="Arial"/>
                <a:cs typeface="Arial"/>
              </a:rPr>
              <a:t>the </a:t>
            </a:r>
            <a:r>
              <a:rPr sz="1800" spc="-10" dirty="0">
                <a:latin typeface="Arial"/>
                <a:cs typeface="Arial"/>
              </a:rPr>
              <a:t>world’s  </a:t>
            </a:r>
            <a:r>
              <a:rPr sz="1800" spc="-5" dirty="0">
                <a:latin typeface="Arial"/>
                <a:cs typeface="Arial"/>
              </a:rPr>
              <a:t>most used medical isotope (an alternative to centralized reactor</a:t>
            </a:r>
            <a:r>
              <a:rPr sz="1800" spc="65" dirty="0">
                <a:latin typeface="Arial"/>
                <a:cs typeface="Arial"/>
              </a:rPr>
              <a:t> </a:t>
            </a:r>
            <a:r>
              <a:rPr sz="1800" spc="-5" dirty="0">
                <a:latin typeface="Arial"/>
                <a:cs typeface="Arial"/>
              </a:rPr>
              <a:t>production)</a:t>
            </a:r>
            <a:endParaRPr sz="1800">
              <a:latin typeface="Arial"/>
              <a:cs typeface="Arial"/>
            </a:endParaRPr>
          </a:p>
          <a:p>
            <a:pPr>
              <a:lnSpc>
                <a:spcPct val="100000"/>
              </a:lnSpc>
              <a:spcBef>
                <a:spcPts val="20"/>
              </a:spcBef>
            </a:pPr>
            <a:endParaRPr sz="1850">
              <a:latin typeface="Arial"/>
              <a:cs typeface="Arial"/>
            </a:endParaRPr>
          </a:p>
          <a:p>
            <a:pPr marL="12700" marR="398145" algn="just">
              <a:lnSpc>
                <a:spcPct val="99400"/>
              </a:lnSpc>
              <a:spcBef>
                <a:spcPts val="5"/>
              </a:spcBef>
            </a:pPr>
            <a:r>
              <a:rPr sz="1800" spc="-5" dirty="0">
                <a:latin typeface="Arial"/>
                <a:cs typeface="Arial"/>
              </a:rPr>
              <a:t>This approval represents </a:t>
            </a:r>
            <a:r>
              <a:rPr sz="1800" dirty="0">
                <a:latin typeface="Arial"/>
                <a:cs typeface="Arial"/>
              </a:rPr>
              <a:t>a </a:t>
            </a:r>
            <a:r>
              <a:rPr sz="1800" spc="-5" dirty="0">
                <a:latin typeface="Arial"/>
                <a:cs typeface="Arial"/>
              </a:rPr>
              <a:t>critical milestone for </a:t>
            </a:r>
            <a:r>
              <a:rPr sz="1800" dirty="0">
                <a:latin typeface="Arial"/>
                <a:cs typeface="Arial"/>
              </a:rPr>
              <a:t>a </a:t>
            </a:r>
            <a:r>
              <a:rPr sz="1800" spc="-5" dirty="0">
                <a:latin typeface="Arial"/>
                <a:cs typeface="Arial"/>
              </a:rPr>
              <a:t>decade long </a:t>
            </a:r>
            <a:r>
              <a:rPr sz="1800" spc="-10" dirty="0">
                <a:latin typeface="Arial"/>
                <a:cs typeface="Arial"/>
              </a:rPr>
              <a:t>effort, </a:t>
            </a:r>
            <a:r>
              <a:rPr sz="1800" dirty="0">
                <a:latin typeface="Arial"/>
                <a:cs typeface="Arial"/>
              </a:rPr>
              <a:t>in  </a:t>
            </a:r>
            <a:r>
              <a:rPr sz="1800" spc="-5" dirty="0">
                <a:latin typeface="Arial"/>
                <a:cs typeface="Arial"/>
              </a:rPr>
              <a:t>response to the 2007 isotope </a:t>
            </a:r>
            <a:r>
              <a:rPr sz="1800" dirty="0">
                <a:latin typeface="Arial"/>
                <a:cs typeface="Arial"/>
              </a:rPr>
              <a:t>crisis </a:t>
            </a:r>
            <a:r>
              <a:rPr sz="1800" spc="-5" dirty="0">
                <a:latin typeface="Arial"/>
                <a:cs typeface="Arial"/>
              </a:rPr>
              <a:t>and this technology </a:t>
            </a:r>
            <a:r>
              <a:rPr sz="1800" dirty="0">
                <a:latin typeface="Arial"/>
                <a:cs typeface="Arial"/>
              </a:rPr>
              <a:t>is </a:t>
            </a:r>
            <a:r>
              <a:rPr sz="1800" spc="-5" dirty="0">
                <a:latin typeface="Arial"/>
                <a:cs typeface="Arial"/>
              </a:rPr>
              <a:t>the first </a:t>
            </a:r>
            <a:r>
              <a:rPr sz="1800" dirty="0">
                <a:latin typeface="Arial"/>
                <a:cs typeface="Arial"/>
              </a:rPr>
              <a:t>in </a:t>
            </a:r>
            <a:r>
              <a:rPr sz="1800" spc="-5" dirty="0">
                <a:latin typeface="Arial"/>
                <a:cs typeface="Arial"/>
              </a:rPr>
              <a:t>the  world to obtain such regulatory</a:t>
            </a:r>
            <a:r>
              <a:rPr sz="1800" spc="-10" dirty="0">
                <a:latin typeface="Arial"/>
                <a:cs typeface="Arial"/>
              </a:rPr>
              <a:t> </a:t>
            </a:r>
            <a:r>
              <a:rPr sz="1800" spc="-5" dirty="0">
                <a:latin typeface="Arial"/>
                <a:cs typeface="Arial"/>
              </a:rPr>
              <a:t>approval.</a:t>
            </a:r>
            <a:endParaRPr sz="1800">
              <a:latin typeface="Arial"/>
              <a:cs typeface="Arial"/>
            </a:endParaRPr>
          </a:p>
          <a:p>
            <a:pPr>
              <a:lnSpc>
                <a:spcPct val="100000"/>
              </a:lnSpc>
              <a:spcBef>
                <a:spcPts val="50"/>
              </a:spcBef>
            </a:pPr>
            <a:endParaRPr sz="1800">
              <a:latin typeface="Arial"/>
              <a:cs typeface="Arial"/>
            </a:endParaRPr>
          </a:p>
          <a:p>
            <a:pPr marL="12700" marR="5080">
              <a:lnSpc>
                <a:spcPct val="101699"/>
              </a:lnSpc>
            </a:pPr>
            <a:r>
              <a:rPr sz="1800" spc="-10" dirty="0">
                <a:latin typeface="Arial"/>
                <a:cs typeface="Arial"/>
              </a:rPr>
              <a:t>ARTMS </a:t>
            </a:r>
            <a:r>
              <a:rPr sz="1800" spc="-5" dirty="0">
                <a:latin typeface="Arial"/>
                <a:cs typeface="Arial"/>
              </a:rPr>
              <a:t>Inc., </a:t>
            </a:r>
            <a:r>
              <a:rPr sz="1800" dirty="0">
                <a:latin typeface="Arial"/>
                <a:cs typeface="Arial"/>
              </a:rPr>
              <a:t>a </a:t>
            </a:r>
            <a:r>
              <a:rPr sz="1800" spc="-10" dirty="0">
                <a:latin typeface="Arial"/>
                <a:cs typeface="Arial"/>
              </a:rPr>
              <a:t>spinoff </a:t>
            </a:r>
            <a:r>
              <a:rPr sz="1800" spc="-5" dirty="0">
                <a:latin typeface="Arial"/>
                <a:cs typeface="Arial"/>
              </a:rPr>
              <a:t>company resulting from this </a:t>
            </a:r>
            <a:r>
              <a:rPr sz="1800" spc="-10" dirty="0">
                <a:latin typeface="Arial"/>
                <a:cs typeface="Arial"/>
              </a:rPr>
              <a:t>effort, </a:t>
            </a:r>
            <a:r>
              <a:rPr sz="1800" spc="-5" dirty="0">
                <a:latin typeface="Arial"/>
                <a:cs typeface="Arial"/>
              </a:rPr>
              <a:t>has successfully  raised $25M </a:t>
            </a:r>
            <a:r>
              <a:rPr sz="1800" dirty="0">
                <a:latin typeface="Arial"/>
                <a:cs typeface="Arial"/>
              </a:rPr>
              <a:t>in </a:t>
            </a:r>
            <a:r>
              <a:rPr sz="1800" spc="-5" dirty="0">
                <a:latin typeface="Arial"/>
                <a:cs typeface="Arial"/>
              </a:rPr>
              <a:t>global venture funding and </a:t>
            </a:r>
            <a:r>
              <a:rPr sz="1800" dirty="0">
                <a:latin typeface="Arial"/>
                <a:cs typeface="Arial"/>
              </a:rPr>
              <a:t>is </a:t>
            </a:r>
            <a:r>
              <a:rPr sz="1800" spc="-5" dirty="0">
                <a:latin typeface="Arial"/>
                <a:cs typeface="Arial"/>
              </a:rPr>
              <a:t>now marketing this technology  around the</a:t>
            </a:r>
            <a:r>
              <a:rPr sz="1800" spc="-10" dirty="0">
                <a:latin typeface="Arial"/>
                <a:cs typeface="Arial"/>
              </a:rPr>
              <a:t> </a:t>
            </a:r>
            <a:r>
              <a:rPr sz="1800" spc="-5" dirty="0">
                <a:latin typeface="Arial"/>
                <a:cs typeface="Arial"/>
              </a:rPr>
              <a:t>world.</a:t>
            </a:r>
            <a:endParaRPr sz="1800">
              <a:latin typeface="Arial"/>
              <a:cs typeface="Arial"/>
            </a:endParaRPr>
          </a:p>
        </p:txBody>
      </p:sp>
      <p:sp>
        <p:nvSpPr>
          <p:cNvPr id="6" name="object 6"/>
          <p:cNvSpPr/>
          <p:nvPr/>
        </p:nvSpPr>
        <p:spPr>
          <a:xfrm>
            <a:off x="9023553" y="3998903"/>
            <a:ext cx="1485760" cy="766849"/>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9033065" y="5000613"/>
            <a:ext cx="2802596" cy="597275"/>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9023553" y="5831316"/>
            <a:ext cx="2993885" cy="543584"/>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10814925" y="3998903"/>
            <a:ext cx="715496" cy="814777"/>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542597" y="6159730"/>
            <a:ext cx="5205551" cy="593110"/>
          </a:xfrm>
          <a:prstGeom prst="rect">
            <a:avLst/>
          </a:prstGeom>
          <a:blipFill>
            <a:blip r:embed="rId7" cstate="print"/>
            <a:stretch>
              <a:fillRect/>
            </a:stretch>
          </a:blipFill>
        </p:spPr>
        <p:txBody>
          <a:bodyPr wrap="square" lIns="0" tIns="0" rIns="0" bIns="0" rtlCol="0"/>
          <a:lstStyle/>
          <a:p>
            <a:endParaRPr/>
          </a:p>
        </p:txBody>
      </p:sp>
      <p:grpSp>
        <p:nvGrpSpPr>
          <p:cNvPr id="11" name="object 11"/>
          <p:cNvGrpSpPr/>
          <p:nvPr/>
        </p:nvGrpSpPr>
        <p:grpSpPr>
          <a:xfrm>
            <a:off x="10760709" y="231279"/>
            <a:ext cx="1431290" cy="1813560"/>
            <a:chOff x="10760709" y="231279"/>
            <a:chExt cx="1431290" cy="1813560"/>
          </a:xfrm>
        </p:grpSpPr>
        <p:sp>
          <p:nvSpPr>
            <p:cNvPr id="12" name="object 12"/>
            <p:cNvSpPr/>
            <p:nvPr/>
          </p:nvSpPr>
          <p:spPr>
            <a:xfrm>
              <a:off x="10760735" y="235140"/>
              <a:ext cx="1431264" cy="1809178"/>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10760709" y="231279"/>
              <a:ext cx="1431290" cy="1813039"/>
            </a:xfrm>
            <a:prstGeom prst="rect">
              <a:avLst/>
            </a:prstGeom>
            <a:blipFill>
              <a:blip r:embed="rId9" cstate="print"/>
              <a:stretch>
                <a:fillRect/>
              </a:stretch>
            </a:blipFill>
          </p:spPr>
          <p:txBody>
            <a:bodyPr wrap="square" lIns="0" tIns="0" rIns="0" bIns="0" rtlCol="0"/>
            <a:lstStyle/>
            <a:p>
              <a:endParaRPr/>
            </a:p>
          </p:txBody>
        </p:sp>
      </p:grpSp>
      <p:sp>
        <p:nvSpPr>
          <p:cNvPr id="14" name="object 14"/>
          <p:cNvSpPr/>
          <p:nvPr/>
        </p:nvSpPr>
        <p:spPr>
          <a:xfrm>
            <a:off x="9024675" y="3328961"/>
            <a:ext cx="2516017" cy="458147"/>
          </a:xfrm>
          <a:prstGeom prst="rect">
            <a:avLst/>
          </a:prstGeom>
          <a:blipFill>
            <a:blip r:embed="rId10" cstate="print"/>
            <a:stretch>
              <a:fillRect/>
            </a:stretch>
          </a:blipFill>
        </p:spPr>
        <p:txBody>
          <a:bodyPr wrap="square" lIns="0" tIns="0" rIns="0" bIns="0" rtlCol="0"/>
          <a:lstStyle/>
          <a:p>
            <a:endParaRPr/>
          </a:p>
        </p:txBody>
      </p:sp>
      <p:sp>
        <p:nvSpPr>
          <p:cNvPr id="15" name="object 15"/>
          <p:cNvSpPr/>
          <p:nvPr/>
        </p:nvSpPr>
        <p:spPr>
          <a:xfrm>
            <a:off x="977124" y="4823743"/>
            <a:ext cx="2778810" cy="963550"/>
          </a:xfrm>
          <a:prstGeom prst="rect">
            <a:avLst/>
          </a:prstGeom>
          <a:blipFill>
            <a:blip r:embed="rId11" cstate="print"/>
            <a:stretch>
              <a:fillRect/>
            </a:stretch>
          </a:blipFill>
        </p:spPr>
        <p:txBody>
          <a:bodyPr wrap="square" lIns="0" tIns="0" rIns="0" bIns="0" rtlCol="0"/>
          <a:lstStyle/>
          <a:p>
            <a:endParaRPr/>
          </a:p>
        </p:txBody>
      </p:sp>
      <p:sp>
        <p:nvSpPr>
          <p:cNvPr id="16" name="object 16"/>
          <p:cNvSpPr/>
          <p:nvPr/>
        </p:nvSpPr>
        <p:spPr>
          <a:xfrm>
            <a:off x="5888431" y="4447057"/>
            <a:ext cx="2057387" cy="2057387"/>
          </a:xfrm>
          <a:prstGeom prst="rect">
            <a:avLst/>
          </a:prstGeom>
          <a:blipFill>
            <a:blip r:embed="rId12" cstate="print"/>
            <a:stretch>
              <a:fillRect/>
            </a:stretch>
          </a:blipFill>
        </p:spPr>
        <p:txBody>
          <a:bodyPr wrap="square" lIns="0" tIns="0" rIns="0" bIns="0" rtlCol="0"/>
          <a:lstStyle/>
          <a:p>
            <a:endParaRPr/>
          </a:p>
        </p:txBody>
      </p:sp>
    </p:spTree>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 Tranformative Nature and Role of Science in Society Full</Template>
  <TotalTime>18</TotalTime>
  <Words>2992</Words>
  <Application>Microsoft Office PowerPoint</Application>
  <PresentationFormat>Breedbeeld</PresentationFormat>
  <Paragraphs>421</Paragraphs>
  <Slides>54</Slides>
  <Notes>32</Notes>
  <HiddenSlides>0</HiddenSlides>
  <MMClips>0</MMClips>
  <ScaleCrop>false</ScaleCrop>
  <HeadingPairs>
    <vt:vector size="6" baseType="variant">
      <vt:variant>
        <vt:lpstr>Gebruikte lettertypen</vt:lpstr>
      </vt:variant>
      <vt:variant>
        <vt:i4>13</vt:i4>
      </vt:variant>
      <vt:variant>
        <vt:lpstr>Thema</vt:lpstr>
      </vt:variant>
      <vt:variant>
        <vt:i4>1</vt:i4>
      </vt:variant>
      <vt:variant>
        <vt:lpstr>Diatitels</vt:lpstr>
      </vt:variant>
      <vt:variant>
        <vt:i4>54</vt:i4>
      </vt:variant>
    </vt:vector>
  </HeadingPairs>
  <TitlesOfParts>
    <vt:vector size="68" baseType="lpstr">
      <vt:lpstr>Arial</vt:lpstr>
      <vt:lpstr>Arial Black</vt:lpstr>
      <vt:lpstr>Calibri</vt:lpstr>
      <vt:lpstr>Calibri Light</vt:lpstr>
      <vt:lpstr>Carlito</vt:lpstr>
      <vt:lpstr>Comic Sans MS</vt:lpstr>
      <vt:lpstr>Garamond</vt:lpstr>
      <vt:lpstr>Open Sans</vt:lpstr>
      <vt:lpstr>Roboto Light</vt:lpstr>
      <vt:lpstr>Roboto Regular</vt:lpstr>
      <vt:lpstr>Times New Roman</vt:lpstr>
      <vt:lpstr>Trebuchet MS</vt:lpstr>
      <vt:lpstr>Wingdings</vt:lpstr>
      <vt:lpstr>Kantoorthema</vt:lpstr>
      <vt:lpstr>PowerPoint-presentatie</vt:lpstr>
      <vt:lpstr>PowerPoint-presentatie</vt:lpstr>
      <vt:lpstr>PowerPoint-presentatie</vt:lpstr>
      <vt:lpstr>Impact of Research Infrastructures  on Society</vt:lpstr>
      <vt:lpstr>Our vision is for Canada to lead in science,  discovery, and innovation, improving lives and  building a better world.</vt:lpstr>
      <vt:lpstr>PowerPoint-presentatie</vt:lpstr>
      <vt:lpstr>Research with Impact</vt:lpstr>
      <vt:lpstr>National hub with global reach</vt:lpstr>
      <vt:lpstr>Example: Cyclotron produced Tc-99m</vt:lpstr>
      <vt:lpstr>Example: Mechanical Ventilator Milano</vt:lpstr>
      <vt:lpstr>Thank You!  Merci!</vt:lpstr>
      <vt:lpstr>PowerPoint-presentatie</vt:lpstr>
      <vt:lpstr>PowerPoint-presentatie</vt:lpstr>
      <vt:lpstr>PowerPoint-presentatie</vt:lpstr>
      <vt:lpstr>PowerPoint-presentatie</vt:lpstr>
      <vt:lpstr>Case for the SKA/MeerKAT – a mega-research infrastructure</vt:lpstr>
      <vt:lpstr>So… what is the SKA?</vt:lpstr>
      <vt:lpstr>So… what is the SKA?</vt:lpstr>
      <vt:lpstr>So… what is the SKA?</vt:lpstr>
      <vt:lpstr>Case for the MeerKAT/SKA</vt:lpstr>
      <vt:lpstr>Clear Impact on Research Enterprise</vt:lpstr>
      <vt:lpstr>Mind the ‘gap’</vt:lpstr>
      <vt:lpstr>Filling the ‘gap’ – factors that increased impact</vt:lpstr>
      <vt:lpstr>Filling the ‘gap’ – factors that increased impact</vt:lpstr>
      <vt:lpstr>Filling the ‘gap’ – factors that increased impact</vt:lpstr>
      <vt:lpstr>Filling the ‘gap’ – factors that increased impact</vt:lpstr>
      <vt:lpstr>Filling the ‘gap’ – factors that increased impact</vt:lpstr>
      <vt:lpstr>Filling the ‘gap’ – factors that increased impact</vt:lpstr>
      <vt:lpstr>Filling the ‘gap’ – factors that increased impact</vt:lpstr>
      <vt:lpstr>Serendipity – how the skills profile responded to COVID</vt:lpstr>
      <vt:lpstr>Serendipity – how the skills profile responded to COVID</vt:lpstr>
      <vt:lpstr>Serendipity – how the skills profile responded to COVID</vt:lpstr>
      <vt:lpstr>Summary</vt:lpstr>
      <vt:lpstr>PowerPoint-presentatie</vt:lpstr>
      <vt:lpstr>PowerPoint-presentatie</vt:lpstr>
      <vt:lpstr>What's the cause of this driver of the  exponential acceleration</vt:lpstr>
      <vt:lpstr>PowerPoint-presentatie</vt:lpstr>
      <vt:lpstr>PowerPoint-presentatie</vt:lpstr>
      <vt:lpstr>How did we get here? Role of mega science &amp; Infrastructure in driving the 20th century</vt:lpstr>
      <vt:lpstr>Two major geo-political drivers of mid-20th Century</vt:lpstr>
      <vt:lpstr>Meanwhile on the other side of the Atlantic:  on the lake Geneva shoreline</vt:lpstr>
      <vt:lpstr>Meanwhile on a lake Geneva shoreline</vt:lpstr>
      <vt:lpstr>CERN/HEP is also: Technology Transfer</vt:lpstr>
      <vt:lpstr>Current issues and the African context</vt:lpstr>
      <vt:lpstr>Monday 18 July 2016, Cape Town</vt:lpstr>
      <vt:lpstr>PowerPoint-presentatie</vt:lpstr>
      <vt:lpstr>Gravitational Wave Observatories</vt:lpstr>
      <vt:lpstr>Can South Africa host the another Southern  Hemisphere Underground Facility?</vt:lpstr>
      <vt:lpstr>iThemba: Laboratory Accelerators Based Science</vt:lpstr>
      <vt:lpstr>QuantuM sputiK MoMent.</vt:lpstr>
      <vt:lpstr>A QUANTUM TECHNOLOGY ROADMAP  FOR SOUTH AFRICA : A Quantum Communication Flagship: building the</vt:lpstr>
      <vt:lpstr>Getting  Africa  Quantum  Ready</vt:lpstr>
      <vt:lpstr>Quantum  Future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Youssef Ramadan</dc:creator>
  <cp:lastModifiedBy>Youssef Ramadan</cp:lastModifiedBy>
  <cp:revision>3</cp:revision>
  <dcterms:created xsi:type="dcterms:W3CDTF">2021-06-29T07:58:38Z</dcterms:created>
  <dcterms:modified xsi:type="dcterms:W3CDTF">2021-06-29T11:12:01Z</dcterms:modified>
</cp:coreProperties>
</file>